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38"/>
  </p:notesMasterIdLst>
  <p:sldIdLst>
    <p:sldId id="316" r:id="rId2"/>
    <p:sldId id="328" r:id="rId3"/>
    <p:sldId id="412" r:id="rId4"/>
    <p:sldId id="422" r:id="rId5"/>
    <p:sldId id="411" r:id="rId6"/>
    <p:sldId id="416" r:id="rId7"/>
    <p:sldId id="430" r:id="rId8"/>
    <p:sldId id="423" r:id="rId9"/>
    <p:sldId id="410" r:id="rId10"/>
    <p:sldId id="417" r:id="rId11"/>
    <p:sldId id="408" r:id="rId12"/>
    <p:sldId id="431" r:id="rId13"/>
    <p:sldId id="419" r:id="rId14"/>
    <p:sldId id="407" r:id="rId15"/>
    <p:sldId id="406" r:id="rId16"/>
    <p:sldId id="421" r:id="rId17"/>
    <p:sldId id="405" r:id="rId18"/>
    <p:sldId id="420" r:id="rId19"/>
    <p:sldId id="404" r:id="rId20"/>
    <p:sldId id="403" r:id="rId21"/>
    <p:sldId id="402" r:id="rId22"/>
    <p:sldId id="413" r:id="rId23"/>
    <p:sldId id="424" r:id="rId24"/>
    <p:sldId id="426" r:id="rId25"/>
    <p:sldId id="425" r:id="rId26"/>
    <p:sldId id="427" r:id="rId27"/>
    <p:sldId id="428" r:id="rId28"/>
    <p:sldId id="429" r:id="rId29"/>
    <p:sldId id="400" r:id="rId30"/>
    <p:sldId id="401" r:id="rId31"/>
    <p:sldId id="432" r:id="rId32"/>
    <p:sldId id="433" r:id="rId33"/>
    <p:sldId id="434" r:id="rId34"/>
    <p:sldId id="435" r:id="rId35"/>
    <p:sldId id="436" r:id="rId36"/>
    <p:sldId id="380" r:id="rId37"/>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3F2F"/>
    <a:srgbClr val="0078B9"/>
    <a:srgbClr val="C8C7B2"/>
    <a:srgbClr val="ED008C"/>
    <a:srgbClr val="700046"/>
    <a:srgbClr val="009BDF"/>
    <a:srgbClr val="00ADEF"/>
    <a:srgbClr val="00B9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99" autoAdjust="0"/>
    <p:restoredTop sz="99139" autoAdjust="0"/>
  </p:normalViewPr>
  <p:slideViewPr>
    <p:cSldViewPr>
      <p:cViewPr varScale="1">
        <p:scale>
          <a:sx n="64" d="100"/>
          <a:sy n="64" d="100"/>
        </p:scale>
        <p:origin x="1296" y="48"/>
      </p:cViewPr>
      <p:guideLst>
        <p:guide orient="horz" pos="2160"/>
        <p:guide pos="2880"/>
      </p:guideLst>
    </p:cSldViewPr>
  </p:slideViewPr>
  <p:notesTextViewPr>
    <p:cViewPr>
      <p:scale>
        <a:sx n="100" d="100"/>
        <a:sy n="100" d="100"/>
      </p:scale>
      <p:origin x="0" y="0"/>
    </p:cViewPr>
  </p:notesTextViewPr>
  <p:gridSpacing cx="76198" cy="7619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页眉占位符 10241"/>
          <p:cNvSpPr>
            <a:spLocks noGrp="1"/>
          </p:cNvSpPr>
          <p:nvPr>
            <p:ph type="hdr" sz="quarter"/>
          </p:nvPr>
        </p:nvSpPr>
        <p:spPr>
          <a:xfrm>
            <a:off x="0" y="0"/>
            <a:ext cx="2971800" cy="457200"/>
          </a:xfrm>
          <a:prstGeom prst="rect">
            <a:avLst/>
          </a:prstGeom>
          <a:noFill/>
          <a:ln w="9525">
            <a:noFill/>
          </a:ln>
        </p:spPr>
        <p:txBody>
          <a:bodyPr/>
          <a:lstStyle>
            <a:lvl1pPr eaLnBrk="1" hangingPunct="1">
              <a:defRPr sz="1200" noProof="1"/>
            </a:lvl1pPr>
          </a:lstStyle>
          <a:p>
            <a:pPr>
              <a:defRPr/>
            </a:pPr>
            <a:endParaRPr lang="en-US"/>
          </a:p>
        </p:txBody>
      </p:sp>
      <p:sp>
        <p:nvSpPr>
          <p:cNvPr id="10243" name="日期占位符 10242"/>
          <p:cNvSpPr>
            <a:spLocks noGrp="1"/>
          </p:cNvSpPr>
          <p:nvPr>
            <p:ph type="dt" idx="1"/>
          </p:nvPr>
        </p:nvSpPr>
        <p:spPr>
          <a:xfrm>
            <a:off x="3884613" y="0"/>
            <a:ext cx="2971800" cy="457200"/>
          </a:xfrm>
          <a:prstGeom prst="rect">
            <a:avLst/>
          </a:prstGeom>
          <a:noFill/>
          <a:ln w="9525">
            <a:noFill/>
          </a:ln>
        </p:spPr>
        <p:txBody>
          <a:bodyPr/>
          <a:lstStyle>
            <a:lvl1pPr algn="r" eaLnBrk="1" hangingPunct="1">
              <a:defRPr sz="1200" noProof="1"/>
            </a:lvl1pPr>
          </a:lstStyle>
          <a:p>
            <a:pPr>
              <a:defRPr/>
            </a:pPr>
            <a:endParaRPr lang="en-US"/>
          </a:p>
        </p:txBody>
      </p:sp>
      <p:sp>
        <p:nvSpPr>
          <p:cNvPr id="2052" name="幻灯片图像占位符 10243"/>
          <p:cNvSpPr>
            <a:spLocks noGrp="1" noRot="1" noChangeAspect="1" noChangeArrowheads="1" noTextEdit="1"/>
          </p:cNvSpPr>
          <p:nvPr>
            <p:ph type="sldImg" idx="4294967295"/>
          </p:nvPr>
        </p:nvSpPr>
        <p:spPr bwMode="auto">
          <a:xfrm>
            <a:off x="1143000" y="685800"/>
            <a:ext cx="4572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53" name="文本占位符 10244"/>
          <p:cNvSpPr>
            <a:spLocks noGrp="1" noChangeArrowheads="1"/>
          </p:cNvSpPr>
          <p:nvPr>
            <p:ph type="body" sz="quarter" idx="9"/>
          </p:nvPr>
        </p:nvSpPr>
        <p:spPr bwMode="auto">
          <a:xfrm>
            <a:off x="685800" y="4343400"/>
            <a:ext cx="5486400" cy="4114800"/>
          </a:xfrm>
          <a:prstGeom prst="rect">
            <a:avLst/>
          </a:prstGeom>
          <a:noFill/>
          <a:ln>
            <a:noFill/>
          </a:ln>
        </p:spPr>
        <p:txBody>
          <a:bodyPr vert="horz" wrap="square" lIns="91440" tIns="45720" rIns="91440" bIns="45720" numCol="1" anchor="t" anchorCtr="0" compatLnSpc="1"/>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0246" name="页脚占位符 10245"/>
          <p:cNvSpPr>
            <a:spLocks noGrp="1"/>
          </p:cNvSpPr>
          <p:nvPr>
            <p:ph type="ftr" sz="quarter" idx="4"/>
          </p:nvPr>
        </p:nvSpPr>
        <p:spPr>
          <a:xfrm>
            <a:off x="0" y="8685213"/>
            <a:ext cx="2971800" cy="457200"/>
          </a:xfrm>
          <a:prstGeom prst="rect">
            <a:avLst/>
          </a:prstGeom>
          <a:noFill/>
          <a:ln w="9525">
            <a:noFill/>
          </a:ln>
        </p:spPr>
        <p:txBody>
          <a:bodyPr anchor="b"/>
          <a:lstStyle>
            <a:lvl1pPr eaLnBrk="1" hangingPunct="1">
              <a:defRPr sz="1200" noProof="1"/>
            </a:lvl1pPr>
          </a:lstStyle>
          <a:p>
            <a:pPr>
              <a:defRPr/>
            </a:pPr>
            <a:endParaRPr lang="en-US"/>
          </a:p>
        </p:txBody>
      </p:sp>
      <p:sp>
        <p:nvSpPr>
          <p:cNvPr id="10247" name="灯片编号占位符 10246"/>
          <p:cNvSpPr>
            <a:spLocks noGrp="1"/>
          </p:cNvSpPr>
          <p:nvPr>
            <p:ph type="sldNum" sz="quarter" idx="5"/>
          </p:nvPr>
        </p:nvSpPr>
        <p:spPr>
          <a:xfrm>
            <a:off x="3884613" y="8685213"/>
            <a:ext cx="2971800" cy="457200"/>
          </a:xfrm>
          <a:prstGeom prst="rect">
            <a:avLst/>
          </a:prstGeom>
          <a:noFill/>
          <a:ln w="9525">
            <a:noFill/>
          </a:ln>
        </p:spPr>
        <p:txBody>
          <a:bodyPr vert="horz" wrap="square" lIns="91440" tIns="45720" rIns="91440" bIns="45720" numCol="1" anchor="b" anchorCtr="0" compatLnSpc="1"/>
          <a:lstStyle>
            <a:lvl1pPr algn="r" eaLnBrk="1" hangingPunct="1">
              <a:defRPr sz="1200" smtClean="0"/>
            </a:lvl1pPr>
          </a:lstStyle>
          <a:p>
            <a:pPr>
              <a:defRPr/>
            </a:pPr>
            <a:fld id="{4DD9A7ED-E10A-4452-93B4-CE2ADB156E23}"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defRPr>
    </a:lvl1pPr>
    <a:lvl2pPr marL="457200" lvl="1" algn="l" rtl="0" eaLnBrk="0" fontAlgn="base" hangingPunct="0">
      <a:spcBef>
        <a:spcPct val="30000"/>
      </a:spcBef>
      <a:spcAft>
        <a:spcPct val="0"/>
      </a:spcAft>
      <a:defRPr sz="1200" kern="1200">
        <a:solidFill>
          <a:schemeClr val="tx1"/>
        </a:solidFill>
        <a:latin typeface="Arial" panose="020B0604020202020204" pitchFamily="34" charset="0"/>
      </a:defRPr>
    </a:lvl2pPr>
    <a:lvl3pPr marL="914400" lvl="2" algn="l" rtl="0" eaLnBrk="0" fontAlgn="base" hangingPunct="0">
      <a:spcBef>
        <a:spcPct val="30000"/>
      </a:spcBef>
      <a:spcAft>
        <a:spcPct val="0"/>
      </a:spcAft>
      <a:defRPr sz="1200" kern="1200">
        <a:solidFill>
          <a:schemeClr val="tx1"/>
        </a:solidFill>
        <a:latin typeface="Arial" panose="020B0604020202020204" pitchFamily="34" charset="0"/>
      </a:defRPr>
    </a:lvl3pPr>
    <a:lvl4pPr marL="1371600" lvl="3" algn="l" rtl="0" eaLnBrk="0" fontAlgn="base" hangingPunct="0">
      <a:spcBef>
        <a:spcPct val="30000"/>
      </a:spcBef>
      <a:spcAft>
        <a:spcPct val="0"/>
      </a:spcAft>
      <a:defRPr sz="1200" kern="1200">
        <a:solidFill>
          <a:schemeClr val="tx1"/>
        </a:solidFill>
        <a:latin typeface="Arial" panose="020B0604020202020204" pitchFamily="34" charset="0"/>
      </a:defRPr>
    </a:lvl4pPr>
    <a:lvl5pPr marL="1828800" lvl="4" algn="l" rtl="0" eaLnBrk="0" fontAlgn="base" hangingPunct="0">
      <a:spcBef>
        <a:spcPct val="30000"/>
      </a:spcBef>
      <a:spcAft>
        <a:spcPct val="0"/>
      </a:spcAft>
      <a:defRPr sz="1200" kern="1200">
        <a:solidFill>
          <a:schemeClr val="tx1"/>
        </a:solidFill>
        <a:latin typeface="Arial" panose="020B0604020202020204" pitchFamily="34" charset="0"/>
      </a:defRPr>
    </a:lvl5pPr>
    <a:lvl6pPr marL="2286000" lvl="5"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6pPr>
    <a:lvl7pPr marL="2743200" lvl="6"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7pPr>
    <a:lvl8pPr marL="3200400" lvl="7"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8pPr>
    <a:lvl9pPr marL="3657600" lvl="8"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a:t>单击此处编辑母版副标题样式</a:t>
            </a:r>
          </a:p>
        </p:txBody>
      </p:sp>
      <p:sp>
        <p:nvSpPr>
          <p:cNvPr id="4" name="日期占位符 4109"/>
          <p:cNvSpPr>
            <a:spLocks noGrp="1"/>
          </p:cNvSpPr>
          <p:nvPr>
            <p:ph type="dt" sz="half" idx="10"/>
          </p:nvPr>
        </p:nvSpPr>
        <p:spPr/>
        <p:txBody>
          <a:bodyPr/>
          <a:lstStyle>
            <a:lvl1pPr>
              <a:defRPr/>
            </a:lvl1pPr>
          </a:lstStyle>
          <a:p>
            <a:pPr>
              <a:defRPr/>
            </a:pPr>
            <a:endParaRPr lang="en-US"/>
          </a:p>
        </p:txBody>
      </p:sp>
      <p:sp>
        <p:nvSpPr>
          <p:cNvPr id="5" name="页脚占位符 4110"/>
          <p:cNvSpPr>
            <a:spLocks noGrp="1"/>
          </p:cNvSpPr>
          <p:nvPr>
            <p:ph type="ftr" sz="quarter" idx="11"/>
          </p:nvPr>
        </p:nvSpPr>
        <p:spPr/>
        <p:txBody>
          <a:bodyPr/>
          <a:lstStyle>
            <a:lvl1pPr>
              <a:defRPr/>
            </a:lvl1pPr>
          </a:lstStyle>
          <a:p>
            <a:pPr>
              <a:defRPr/>
            </a:pPr>
            <a:endParaRPr lang="en-US"/>
          </a:p>
        </p:txBody>
      </p:sp>
      <p:sp>
        <p:nvSpPr>
          <p:cNvPr id="6" name="灯片编号占位符 4114"/>
          <p:cNvSpPr>
            <a:spLocks noGrp="1"/>
          </p:cNvSpPr>
          <p:nvPr>
            <p:ph type="sldNum" sz="quarter" idx="12"/>
          </p:nvPr>
        </p:nvSpPr>
        <p:spPr/>
        <p:txBody>
          <a:bodyPr/>
          <a:lstStyle>
            <a:lvl1pPr>
              <a:defRPr/>
            </a:lvl1pPr>
          </a:lstStyle>
          <a:p>
            <a:pPr>
              <a:defRPr/>
            </a:pPr>
            <a:endParaRP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4109"/>
          <p:cNvSpPr>
            <a:spLocks noGrp="1"/>
          </p:cNvSpPr>
          <p:nvPr>
            <p:ph type="dt" sz="half" idx="10"/>
          </p:nvPr>
        </p:nvSpPr>
        <p:spPr/>
        <p:txBody>
          <a:bodyPr/>
          <a:lstStyle>
            <a:lvl1pPr>
              <a:defRPr/>
            </a:lvl1pPr>
          </a:lstStyle>
          <a:p>
            <a:pPr>
              <a:defRPr/>
            </a:pPr>
            <a:endParaRPr lang="en-US"/>
          </a:p>
        </p:txBody>
      </p:sp>
      <p:sp>
        <p:nvSpPr>
          <p:cNvPr id="5" name="页脚占位符 4110"/>
          <p:cNvSpPr>
            <a:spLocks noGrp="1"/>
          </p:cNvSpPr>
          <p:nvPr>
            <p:ph type="ftr" sz="quarter" idx="11"/>
          </p:nvPr>
        </p:nvSpPr>
        <p:spPr/>
        <p:txBody>
          <a:bodyPr/>
          <a:lstStyle>
            <a:lvl1pPr>
              <a:defRPr/>
            </a:lvl1pPr>
          </a:lstStyle>
          <a:p>
            <a:pPr>
              <a:defRPr/>
            </a:pPr>
            <a:endParaRPr lang="en-US"/>
          </a:p>
        </p:txBody>
      </p:sp>
      <p:sp>
        <p:nvSpPr>
          <p:cNvPr id="6" name="灯片编号占位符 4114"/>
          <p:cNvSpPr>
            <a:spLocks noGrp="1"/>
          </p:cNvSpPr>
          <p:nvPr>
            <p:ph type="sldNum" sz="quarter" idx="12"/>
          </p:nvPr>
        </p:nvSpPr>
        <p:spPr/>
        <p:txBody>
          <a:bodyPr/>
          <a:lstStyle>
            <a:lvl1pPr>
              <a:defRPr/>
            </a:lvl1pPr>
          </a:lstStyle>
          <a:p>
            <a:pPr>
              <a:defRPr/>
            </a:pPr>
            <a:endParaRP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04000" y="228600"/>
            <a:ext cx="2082800" cy="64897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355600" y="228600"/>
            <a:ext cx="6127658" cy="64897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4109"/>
          <p:cNvSpPr>
            <a:spLocks noGrp="1"/>
          </p:cNvSpPr>
          <p:nvPr>
            <p:ph type="dt" sz="half" idx="10"/>
          </p:nvPr>
        </p:nvSpPr>
        <p:spPr/>
        <p:txBody>
          <a:bodyPr/>
          <a:lstStyle>
            <a:lvl1pPr>
              <a:defRPr/>
            </a:lvl1pPr>
          </a:lstStyle>
          <a:p>
            <a:pPr>
              <a:defRPr/>
            </a:pPr>
            <a:endParaRPr lang="en-US"/>
          </a:p>
        </p:txBody>
      </p:sp>
      <p:sp>
        <p:nvSpPr>
          <p:cNvPr id="5" name="页脚占位符 4110"/>
          <p:cNvSpPr>
            <a:spLocks noGrp="1"/>
          </p:cNvSpPr>
          <p:nvPr>
            <p:ph type="ftr" sz="quarter" idx="11"/>
          </p:nvPr>
        </p:nvSpPr>
        <p:spPr/>
        <p:txBody>
          <a:bodyPr/>
          <a:lstStyle>
            <a:lvl1pPr>
              <a:defRPr/>
            </a:lvl1pPr>
          </a:lstStyle>
          <a:p>
            <a:pPr>
              <a:defRPr/>
            </a:pPr>
            <a:endParaRPr lang="en-US"/>
          </a:p>
        </p:txBody>
      </p:sp>
      <p:sp>
        <p:nvSpPr>
          <p:cNvPr id="6" name="灯片编号占位符 4114"/>
          <p:cNvSpPr>
            <a:spLocks noGrp="1"/>
          </p:cNvSpPr>
          <p:nvPr>
            <p:ph type="sldNum" sz="quarter" idx="12"/>
          </p:nvPr>
        </p:nvSpPr>
        <p:spPr/>
        <p:txBody>
          <a:bodyPr/>
          <a:lstStyle>
            <a:lvl1pPr>
              <a:defRPr/>
            </a:lvl1pPr>
          </a:lstStyle>
          <a:p>
            <a:pPr>
              <a:defRPr/>
            </a:pPr>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4109"/>
          <p:cNvSpPr>
            <a:spLocks noGrp="1"/>
          </p:cNvSpPr>
          <p:nvPr>
            <p:ph type="dt" sz="half" idx="10"/>
          </p:nvPr>
        </p:nvSpPr>
        <p:spPr/>
        <p:txBody>
          <a:bodyPr/>
          <a:lstStyle>
            <a:lvl1pPr>
              <a:defRPr/>
            </a:lvl1pPr>
          </a:lstStyle>
          <a:p>
            <a:pPr>
              <a:defRPr/>
            </a:pPr>
            <a:endParaRPr lang="en-US"/>
          </a:p>
        </p:txBody>
      </p:sp>
      <p:sp>
        <p:nvSpPr>
          <p:cNvPr id="5" name="页脚占位符 4110"/>
          <p:cNvSpPr>
            <a:spLocks noGrp="1"/>
          </p:cNvSpPr>
          <p:nvPr>
            <p:ph type="ftr" sz="quarter" idx="11"/>
          </p:nvPr>
        </p:nvSpPr>
        <p:spPr/>
        <p:txBody>
          <a:bodyPr/>
          <a:lstStyle>
            <a:lvl1pPr>
              <a:defRPr/>
            </a:lvl1pPr>
          </a:lstStyle>
          <a:p>
            <a:pPr>
              <a:defRPr/>
            </a:pPr>
            <a:endParaRPr lang="en-US"/>
          </a:p>
        </p:txBody>
      </p:sp>
      <p:sp>
        <p:nvSpPr>
          <p:cNvPr id="6" name="灯片编号占位符 4114"/>
          <p:cNvSpPr>
            <a:spLocks noGrp="1"/>
          </p:cNvSpPr>
          <p:nvPr>
            <p:ph type="sldNum" sz="quarter" idx="12"/>
          </p:nvPr>
        </p:nvSpPr>
        <p:spPr/>
        <p:txBody>
          <a:bodyPr/>
          <a:lstStyle>
            <a:lvl1pPr>
              <a:defRPr/>
            </a:lvl1pPr>
          </a:lstStyle>
          <a:p>
            <a:pPr>
              <a:defRPr/>
            </a:pPr>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日期占位符 4109"/>
          <p:cNvSpPr>
            <a:spLocks noGrp="1"/>
          </p:cNvSpPr>
          <p:nvPr>
            <p:ph type="dt" sz="half" idx="10"/>
          </p:nvPr>
        </p:nvSpPr>
        <p:spPr/>
        <p:txBody>
          <a:bodyPr/>
          <a:lstStyle>
            <a:lvl1pPr>
              <a:defRPr/>
            </a:lvl1pPr>
          </a:lstStyle>
          <a:p>
            <a:pPr>
              <a:defRPr/>
            </a:pPr>
            <a:endParaRPr lang="en-US"/>
          </a:p>
        </p:txBody>
      </p:sp>
      <p:sp>
        <p:nvSpPr>
          <p:cNvPr id="5" name="页脚占位符 4110"/>
          <p:cNvSpPr>
            <a:spLocks noGrp="1"/>
          </p:cNvSpPr>
          <p:nvPr>
            <p:ph type="ftr" sz="quarter" idx="11"/>
          </p:nvPr>
        </p:nvSpPr>
        <p:spPr/>
        <p:txBody>
          <a:bodyPr/>
          <a:lstStyle>
            <a:lvl1pPr>
              <a:defRPr/>
            </a:lvl1pPr>
          </a:lstStyle>
          <a:p>
            <a:pPr>
              <a:defRPr/>
            </a:pPr>
            <a:endParaRPr lang="en-US"/>
          </a:p>
        </p:txBody>
      </p:sp>
      <p:sp>
        <p:nvSpPr>
          <p:cNvPr id="6" name="灯片编号占位符 4114"/>
          <p:cNvSpPr>
            <a:spLocks noGrp="1"/>
          </p:cNvSpPr>
          <p:nvPr>
            <p:ph type="sldNum" sz="quarter" idx="12"/>
          </p:nvPr>
        </p:nvSpPr>
        <p:spPr/>
        <p:txBody>
          <a:bodyPr/>
          <a:lstStyle>
            <a:lvl1pPr>
              <a:defRPr/>
            </a:lvl1pPr>
          </a:lstStyle>
          <a:p>
            <a:pPr>
              <a:defRPr/>
            </a:pPr>
            <a:endParaRP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462088"/>
            <a:ext cx="4032504" cy="5256212"/>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54296" y="1462088"/>
            <a:ext cx="4032504" cy="5256212"/>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109"/>
          <p:cNvSpPr>
            <a:spLocks noGrp="1"/>
          </p:cNvSpPr>
          <p:nvPr>
            <p:ph type="dt" sz="half" idx="10"/>
          </p:nvPr>
        </p:nvSpPr>
        <p:spPr/>
        <p:txBody>
          <a:bodyPr/>
          <a:lstStyle>
            <a:lvl1pPr>
              <a:defRPr/>
            </a:lvl1pPr>
          </a:lstStyle>
          <a:p>
            <a:pPr>
              <a:defRPr/>
            </a:pPr>
            <a:endParaRPr lang="en-US"/>
          </a:p>
        </p:txBody>
      </p:sp>
      <p:sp>
        <p:nvSpPr>
          <p:cNvPr id="6" name="页脚占位符 4110"/>
          <p:cNvSpPr>
            <a:spLocks noGrp="1"/>
          </p:cNvSpPr>
          <p:nvPr>
            <p:ph type="ftr" sz="quarter" idx="11"/>
          </p:nvPr>
        </p:nvSpPr>
        <p:spPr/>
        <p:txBody>
          <a:bodyPr/>
          <a:lstStyle>
            <a:lvl1pPr>
              <a:defRPr/>
            </a:lvl1pPr>
          </a:lstStyle>
          <a:p>
            <a:pPr>
              <a:defRPr/>
            </a:pPr>
            <a:endParaRPr lang="en-US"/>
          </a:p>
        </p:txBody>
      </p:sp>
      <p:sp>
        <p:nvSpPr>
          <p:cNvPr id="7" name="灯片编号占位符 4114"/>
          <p:cNvSpPr>
            <a:spLocks noGrp="1"/>
          </p:cNvSpPr>
          <p:nvPr>
            <p:ph type="sldNum" sz="quarter" idx="12"/>
          </p:nvPr>
        </p:nvSpPr>
        <p:spPr/>
        <p:txBody>
          <a:bodyPr/>
          <a:lstStyle>
            <a:lvl1pPr>
              <a:defRPr/>
            </a:lvl1pPr>
          </a:lstStyle>
          <a:p>
            <a:pPr>
              <a:defRPr/>
            </a:pPr>
            <a:endParaRP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4109"/>
          <p:cNvSpPr>
            <a:spLocks noGrp="1"/>
          </p:cNvSpPr>
          <p:nvPr>
            <p:ph type="dt" sz="half" idx="10"/>
          </p:nvPr>
        </p:nvSpPr>
        <p:spPr/>
        <p:txBody>
          <a:bodyPr/>
          <a:lstStyle>
            <a:lvl1pPr>
              <a:defRPr/>
            </a:lvl1pPr>
          </a:lstStyle>
          <a:p>
            <a:pPr>
              <a:defRPr/>
            </a:pPr>
            <a:endParaRPr lang="en-US"/>
          </a:p>
        </p:txBody>
      </p:sp>
      <p:sp>
        <p:nvSpPr>
          <p:cNvPr id="8" name="页脚占位符 4110"/>
          <p:cNvSpPr>
            <a:spLocks noGrp="1"/>
          </p:cNvSpPr>
          <p:nvPr>
            <p:ph type="ftr" sz="quarter" idx="11"/>
          </p:nvPr>
        </p:nvSpPr>
        <p:spPr/>
        <p:txBody>
          <a:bodyPr/>
          <a:lstStyle>
            <a:lvl1pPr>
              <a:defRPr/>
            </a:lvl1pPr>
          </a:lstStyle>
          <a:p>
            <a:pPr>
              <a:defRPr/>
            </a:pPr>
            <a:endParaRPr lang="en-US"/>
          </a:p>
        </p:txBody>
      </p:sp>
      <p:sp>
        <p:nvSpPr>
          <p:cNvPr id="9" name="灯片编号占位符 4114"/>
          <p:cNvSpPr>
            <a:spLocks noGrp="1"/>
          </p:cNvSpPr>
          <p:nvPr>
            <p:ph type="sldNum" sz="quarter" idx="12"/>
          </p:nvPr>
        </p:nvSpPr>
        <p:spPr/>
        <p:txBody>
          <a:bodyPr/>
          <a:lstStyle>
            <a:lvl1pPr>
              <a:defRPr/>
            </a:lvl1pPr>
          </a:lstStyle>
          <a:p>
            <a:pPr>
              <a:defRPr/>
            </a:pPr>
            <a:endParaRP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4109"/>
          <p:cNvSpPr>
            <a:spLocks noGrp="1"/>
          </p:cNvSpPr>
          <p:nvPr>
            <p:ph type="dt" sz="half" idx="10"/>
          </p:nvPr>
        </p:nvSpPr>
        <p:spPr/>
        <p:txBody>
          <a:bodyPr/>
          <a:lstStyle>
            <a:lvl1pPr>
              <a:defRPr/>
            </a:lvl1pPr>
          </a:lstStyle>
          <a:p>
            <a:pPr>
              <a:defRPr/>
            </a:pPr>
            <a:endParaRPr lang="en-US"/>
          </a:p>
        </p:txBody>
      </p:sp>
      <p:sp>
        <p:nvSpPr>
          <p:cNvPr id="4" name="页脚占位符 4110"/>
          <p:cNvSpPr>
            <a:spLocks noGrp="1"/>
          </p:cNvSpPr>
          <p:nvPr>
            <p:ph type="ftr" sz="quarter" idx="11"/>
          </p:nvPr>
        </p:nvSpPr>
        <p:spPr/>
        <p:txBody>
          <a:bodyPr/>
          <a:lstStyle>
            <a:lvl1pPr>
              <a:defRPr/>
            </a:lvl1pPr>
          </a:lstStyle>
          <a:p>
            <a:pPr>
              <a:defRPr/>
            </a:pPr>
            <a:endParaRPr lang="en-US"/>
          </a:p>
        </p:txBody>
      </p:sp>
      <p:sp>
        <p:nvSpPr>
          <p:cNvPr id="5" name="灯片编号占位符 4114"/>
          <p:cNvSpPr>
            <a:spLocks noGrp="1"/>
          </p:cNvSpPr>
          <p:nvPr>
            <p:ph type="sldNum" sz="quarter" idx="12"/>
          </p:nvPr>
        </p:nvSpPr>
        <p:spPr/>
        <p:txBody>
          <a:bodyPr/>
          <a:lstStyle>
            <a:lvl1pPr>
              <a:defRPr/>
            </a:lvl1pPr>
          </a:lstStyle>
          <a:p>
            <a:pPr>
              <a:defRPr/>
            </a:pPr>
            <a:endParaRP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109"/>
          <p:cNvSpPr>
            <a:spLocks noGrp="1"/>
          </p:cNvSpPr>
          <p:nvPr>
            <p:ph type="dt" sz="half" idx="10"/>
          </p:nvPr>
        </p:nvSpPr>
        <p:spPr/>
        <p:txBody>
          <a:bodyPr/>
          <a:lstStyle>
            <a:lvl1pPr>
              <a:defRPr/>
            </a:lvl1pPr>
          </a:lstStyle>
          <a:p>
            <a:pPr>
              <a:defRPr/>
            </a:pPr>
            <a:endParaRPr lang="en-US"/>
          </a:p>
        </p:txBody>
      </p:sp>
      <p:sp>
        <p:nvSpPr>
          <p:cNvPr id="3" name="页脚占位符 4110"/>
          <p:cNvSpPr>
            <a:spLocks noGrp="1"/>
          </p:cNvSpPr>
          <p:nvPr>
            <p:ph type="ftr" sz="quarter" idx="11"/>
          </p:nvPr>
        </p:nvSpPr>
        <p:spPr/>
        <p:txBody>
          <a:bodyPr/>
          <a:lstStyle>
            <a:lvl1pPr>
              <a:defRPr/>
            </a:lvl1pPr>
          </a:lstStyle>
          <a:p>
            <a:pPr>
              <a:defRPr/>
            </a:pPr>
            <a:endParaRPr lang="en-US"/>
          </a:p>
        </p:txBody>
      </p:sp>
      <p:sp>
        <p:nvSpPr>
          <p:cNvPr id="4" name="灯片编号占位符 4114"/>
          <p:cNvSpPr>
            <a:spLocks noGrp="1"/>
          </p:cNvSpPr>
          <p:nvPr>
            <p:ph type="sldNum" sz="quarter" idx="12"/>
          </p:nvPr>
        </p:nvSpPr>
        <p:spPr/>
        <p:txBody>
          <a:bodyPr/>
          <a:lstStyle>
            <a:lvl1pPr>
              <a:defRPr/>
            </a:lvl1pPr>
          </a:lstStyle>
          <a:p>
            <a:pPr>
              <a:defRPr/>
            </a:pPr>
            <a:endParaRP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日期占位符 4109"/>
          <p:cNvSpPr>
            <a:spLocks noGrp="1"/>
          </p:cNvSpPr>
          <p:nvPr>
            <p:ph type="dt" sz="half" idx="10"/>
          </p:nvPr>
        </p:nvSpPr>
        <p:spPr/>
        <p:txBody>
          <a:bodyPr/>
          <a:lstStyle>
            <a:lvl1pPr>
              <a:defRPr/>
            </a:lvl1pPr>
          </a:lstStyle>
          <a:p>
            <a:pPr>
              <a:defRPr/>
            </a:pPr>
            <a:endParaRPr lang="en-US"/>
          </a:p>
        </p:txBody>
      </p:sp>
      <p:sp>
        <p:nvSpPr>
          <p:cNvPr id="6" name="页脚占位符 4110"/>
          <p:cNvSpPr>
            <a:spLocks noGrp="1"/>
          </p:cNvSpPr>
          <p:nvPr>
            <p:ph type="ftr" sz="quarter" idx="11"/>
          </p:nvPr>
        </p:nvSpPr>
        <p:spPr/>
        <p:txBody>
          <a:bodyPr/>
          <a:lstStyle>
            <a:lvl1pPr>
              <a:defRPr/>
            </a:lvl1pPr>
          </a:lstStyle>
          <a:p>
            <a:pPr>
              <a:defRPr/>
            </a:pPr>
            <a:endParaRPr lang="en-US"/>
          </a:p>
        </p:txBody>
      </p:sp>
      <p:sp>
        <p:nvSpPr>
          <p:cNvPr id="7" name="灯片编号占位符 4114"/>
          <p:cNvSpPr>
            <a:spLocks noGrp="1"/>
          </p:cNvSpPr>
          <p:nvPr>
            <p:ph type="sldNum" sz="quarter" idx="12"/>
          </p:nvPr>
        </p:nvSpPr>
        <p:spPr/>
        <p:txBody>
          <a:bodyPr/>
          <a:lstStyle>
            <a:lvl1pPr>
              <a:defRPr/>
            </a:lvl1pPr>
          </a:lstStyle>
          <a:p>
            <a:pPr>
              <a:defRPr/>
            </a:pPr>
            <a:endParaRP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p>
        </p:txBody>
      </p:sp>
      <p:sp>
        <p:nvSpPr>
          <p:cNvPr id="5" name="日期占位符 4109"/>
          <p:cNvSpPr>
            <a:spLocks noGrp="1"/>
          </p:cNvSpPr>
          <p:nvPr>
            <p:ph type="dt" sz="half" idx="10"/>
          </p:nvPr>
        </p:nvSpPr>
        <p:spPr/>
        <p:txBody>
          <a:bodyPr/>
          <a:lstStyle>
            <a:lvl1pPr>
              <a:defRPr/>
            </a:lvl1pPr>
          </a:lstStyle>
          <a:p>
            <a:pPr>
              <a:defRPr/>
            </a:pPr>
            <a:endParaRPr lang="en-US"/>
          </a:p>
        </p:txBody>
      </p:sp>
      <p:sp>
        <p:nvSpPr>
          <p:cNvPr id="6" name="页脚占位符 4110"/>
          <p:cNvSpPr>
            <a:spLocks noGrp="1"/>
          </p:cNvSpPr>
          <p:nvPr>
            <p:ph type="ftr" sz="quarter" idx="11"/>
          </p:nvPr>
        </p:nvSpPr>
        <p:spPr/>
        <p:txBody>
          <a:bodyPr/>
          <a:lstStyle>
            <a:lvl1pPr>
              <a:defRPr/>
            </a:lvl1pPr>
          </a:lstStyle>
          <a:p>
            <a:pPr>
              <a:defRPr/>
            </a:pPr>
            <a:endParaRPr lang="en-US"/>
          </a:p>
        </p:txBody>
      </p:sp>
      <p:sp>
        <p:nvSpPr>
          <p:cNvPr id="7" name="灯片编号占位符 4114"/>
          <p:cNvSpPr>
            <a:spLocks noGrp="1"/>
          </p:cNvSpPr>
          <p:nvPr>
            <p:ph type="sldNum" sz="quarter" idx="12"/>
          </p:nvPr>
        </p:nvSpPr>
        <p:spPr/>
        <p:txBody>
          <a:bodyPr/>
          <a:lstStyle>
            <a:lvl1pPr>
              <a:defRPr/>
            </a:lvl1pPr>
          </a:lstStyle>
          <a:p>
            <a:pPr>
              <a:defRPr/>
            </a:pPr>
            <a:endParaRP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1026" name="图片 4166" descr="Picture1"/>
          <p:cNvPicPr>
            <a:picLocks noChangeAspect="1" noChangeArrowheads="1"/>
          </p:cNvPicPr>
          <p:nvPr userDrawn="1"/>
        </p:nvPicPr>
        <p:blipFill>
          <a:blip r:embed="rId13">
            <a:extLst>
              <a:ext uri="{28A0092B-C50C-407E-A947-70E740481C1C}">
                <a14:useLocalDpi xmlns:a14="http://schemas.microsoft.com/office/drawing/2010/main" val="0"/>
              </a:ext>
            </a:extLst>
          </a:blip>
          <a:srcRect l="842" t="-10527" r="948"/>
          <a:stretch>
            <a:fillRect/>
          </a:stretch>
        </p:blipFill>
        <p:spPr bwMode="auto">
          <a:xfrm>
            <a:off x="301625" y="427038"/>
            <a:ext cx="86137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文本框 4103"/>
          <p:cNvSpPr txBox="1">
            <a:spLocks noChangeArrowheads="1"/>
          </p:cNvSpPr>
          <p:nvPr/>
        </p:nvSpPr>
        <p:spPr bwMode="auto">
          <a:xfrm>
            <a:off x="7391400" y="6019800"/>
            <a:ext cx="1219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spcBef>
                <a:spcPct val="50000"/>
              </a:spcBef>
            </a:pPr>
            <a:endParaRPr lang="zh-CN" altLang="zh-CN">
              <a:ea typeface="宋体" panose="02010600030101010101" pitchFamily="2" charset="-122"/>
            </a:endParaRPr>
          </a:p>
        </p:txBody>
      </p:sp>
      <p:sp>
        <p:nvSpPr>
          <p:cNvPr id="1028" name="文本占位符 4108"/>
          <p:cNvSpPr>
            <a:spLocks noGrp="1" noChangeArrowheads="1"/>
          </p:cNvSpPr>
          <p:nvPr>
            <p:ph type="body" idx="4294967295"/>
          </p:nvPr>
        </p:nvSpPr>
        <p:spPr bwMode="auto">
          <a:xfrm>
            <a:off x="457200" y="1462088"/>
            <a:ext cx="8229600" cy="525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zh-CN"/>
              <a:t>Click to edit Master text styles</a:t>
            </a:r>
          </a:p>
        </p:txBody>
      </p:sp>
      <p:sp>
        <p:nvSpPr>
          <p:cNvPr id="4110" name="日期占位符 4109"/>
          <p:cNvSpPr>
            <a:spLocks noGrp="1"/>
          </p:cNvSpPr>
          <p:nvPr>
            <p:ph type="dt" sz="half" idx="2"/>
          </p:nvPr>
        </p:nvSpPr>
        <p:spPr>
          <a:xfrm>
            <a:off x="457200" y="6245225"/>
            <a:ext cx="2133600" cy="476250"/>
          </a:xfrm>
          <a:prstGeom prst="rect">
            <a:avLst/>
          </a:prstGeom>
          <a:noFill/>
          <a:ln w="9525">
            <a:noFill/>
          </a:ln>
        </p:spPr>
        <p:txBody>
          <a:bodyPr/>
          <a:lstStyle>
            <a:lvl1pPr eaLnBrk="1" hangingPunct="1">
              <a:defRPr sz="1400" noProof="1"/>
            </a:lvl1pPr>
          </a:lstStyle>
          <a:p>
            <a:pPr>
              <a:defRPr/>
            </a:pPr>
            <a:endParaRPr lang="en-US"/>
          </a:p>
        </p:txBody>
      </p:sp>
      <p:sp>
        <p:nvSpPr>
          <p:cNvPr id="4111" name="页脚占位符 4110"/>
          <p:cNvSpPr>
            <a:spLocks noGrp="1"/>
          </p:cNvSpPr>
          <p:nvPr>
            <p:ph type="ftr" sz="quarter" idx="3"/>
          </p:nvPr>
        </p:nvSpPr>
        <p:spPr>
          <a:xfrm>
            <a:off x="3124200" y="6245225"/>
            <a:ext cx="2895600" cy="476250"/>
          </a:xfrm>
          <a:prstGeom prst="rect">
            <a:avLst/>
          </a:prstGeom>
          <a:noFill/>
          <a:ln w="9525">
            <a:noFill/>
          </a:ln>
        </p:spPr>
        <p:txBody>
          <a:bodyPr/>
          <a:lstStyle>
            <a:lvl1pPr algn="ctr" eaLnBrk="1" hangingPunct="1">
              <a:defRPr sz="1400" noProof="1"/>
            </a:lvl1pPr>
          </a:lstStyle>
          <a:p>
            <a:pPr>
              <a:defRPr/>
            </a:pPr>
            <a:endParaRPr lang="en-US"/>
          </a:p>
        </p:txBody>
      </p:sp>
      <p:sp>
        <p:nvSpPr>
          <p:cNvPr id="1031" name="文本框 4113"/>
          <p:cNvSpPr txBox="1">
            <a:spLocks noChangeArrowheads="1"/>
          </p:cNvSpPr>
          <p:nvPr/>
        </p:nvSpPr>
        <p:spPr bwMode="auto">
          <a:xfrm>
            <a:off x="8496300" y="6388100"/>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fld id="{CCC89F11-6E06-4335-8155-536C9CBB7621}" type="slidenum">
              <a:rPr lang="en-US" altLang="zh-CN">
                <a:ea typeface="宋体" panose="02010600030101010101" pitchFamily="2" charset="-122"/>
              </a:rPr>
              <a:t>‹#›</a:t>
            </a:fld>
            <a:endParaRPr lang="en-US" altLang="zh-CN">
              <a:ea typeface="宋体" panose="02010600030101010101" pitchFamily="2" charset="-122"/>
            </a:endParaRPr>
          </a:p>
        </p:txBody>
      </p:sp>
      <p:sp>
        <p:nvSpPr>
          <p:cNvPr id="4115" name="灯片编号占位符 4114"/>
          <p:cNvSpPr>
            <a:spLocks noGrp="1"/>
          </p:cNvSpPr>
          <p:nvPr>
            <p:ph type="sldNum" sz="quarter" idx="4"/>
          </p:nvPr>
        </p:nvSpPr>
        <p:spPr>
          <a:xfrm>
            <a:off x="6553200" y="6245225"/>
            <a:ext cx="2133600" cy="476250"/>
          </a:xfrm>
          <a:prstGeom prst="rect">
            <a:avLst/>
          </a:prstGeom>
          <a:noFill/>
          <a:ln w="9525">
            <a:noFill/>
          </a:ln>
        </p:spPr>
        <p:txBody>
          <a:bodyPr/>
          <a:lstStyle>
            <a:lvl1pPr algn="r" eaLnBrk="1" hangingPunct="1">
              <a:defRPr sz="1400"/>
            </a:lvl1pPr>
          </a:lstStyle>
          <a:p>
            <a:pPr>
              <a:defRPr/>
            </a:pPr>
            <a:endParaRPr/>
          </a:p>
        </p:txBody>
      </p:sp>
      <p:pic>
        <p:nvPicPr>
          <p:cNvPr id="1033" name="图片 4168" descr="Picture2"/>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14300" y="228600"/>
            <a:ext cx="12700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 name="标题 4107"/>
          <p:cNvSpPr>
            <a:spLocks noGrp="1" noChangeArrowheads="1"/>
          </p:cNvSpPr>
          <p:nvPr>
            <p:ph type="title" idx="9"/>
          </p:nvPr>
        </p:nvSpPr>
        <p:spPr bwMode="auto">
          <a:xfrm>
            <a:off x="355600" y="2286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US" altLang="zh-CN"/>
              <a:t>Click to edit Master title style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l" rtl="0" eaLnBrk="0" fontAlgn="base" hangingPunct="0">
        <a:spcBef>
          <a:spcPct val="0"/>
        </a:spcBef>
        <a:spcAft>
          <a:spcPct val="0"/>
        </a:spcAft>
        <a:defRPr sz="4000" kern="1200">
          <a:solidFill>
            <a:schemeClr val="tx1"/>
          </a:solidFill>
          <a:latin typeface="+mj-lt"/>
          <a:ea typeface="+mj-ea"/>
          <a:cs typeface="+mj-cs"/>
        </a:defRPr>
      </a:lvl1pPr>
      <a:lvl2pPr algn="l" rtl="0" eaLnBrk="0" fontAlgn="base" hangingPunct="0">
        <a:spcBef>
          <a:spcPct val="0"/>
        </a:spcBef>
        <a:spcAft>
          <a:spcPct val="0"/>
        </a:spcAft>
        <a:defRPr sz="4000">
          <a:solidFill>
            <a:schemeClr val="tx1"/>
          </a:solidFill>
          <a:latin typeface="Arial" panose="020B0604020202020204" pitchFamily="34" charset="0"/>
        </a:defRPr>
      </a:lvl2pPr>
      <a:lvl3pPr algn="l" rtl="0" eaLnBrk="0" fontAlgn="base" hangingPunct="0">
        <a:spcBef>
          <a:spcPct val="0"/>
        </a:spcBef>
        <a:spcAft>
          <a:spcPct val="0"/>
        </a:spcAft>
        <a:defRPr sz="4000">
          <a:solidFill>
            <a:schemeClr val="tx1"/>
          </a:solidFill>
          <a:latin typeface="Arial" panose="020B0604020202020204" pitchFamily="34" charset="0"/>
        </a:defRPr>
      </a:lvl3pPr>
      <a:lvl4pPr algn="l" rtl="0" eaLnBrk="0" fontAlgn="base" hangingPunct="0">
        <a:spcBef>
          <a:spcPct val="0"/>
        </a:spcBef>
        <a:spcAft>
          <a:spcPct val="0"/>
        </a:spcAft>
        <a:defRPr sz="4000">
          <a:solidFill>
            <a:schemeClr val="tx1"/>
          </a:solidFill>
          <a:latin typeface="Arial" panose="020B0604020202020204" pitchFamily="34" charset="0"/>
        </a:defRPr>
      </a:lvl4pPr>
      <a:lvl5pPr algn="l" rtl="0" eaLnBrk="0" fontAlgn="base" hangingPunct="0">
        <a:spcBef>
          <a:spcPct val="0"/>
        </a:spcBef>
        <a:spcAft>
          <a:spcPct val="0"/>
        </a:spcAft>
        <a:defRPr sz="4000">
          <a:solidFill>
            <a:schemeClr val="tx1"/>
          </a:solidFill>
          <a:latin typeface="Arial" panose="020B0604020202020204" pitchFamily="34" charset="0"/>
        </a:defRPr>
      </a:lvl5pPr>
      <a:lvl6pPr marL="457200" algn="l" rtl="0" fontAlgn="base">
        <a:spcBef>
          <a:spcPct val="0"/>
        </a:spcBef>
        <a:spcAft>
          <a:spcPct val="0"/>
        </a:spcAft>
        <a:defRPr sz="4000">
          <a:solidFill>
            <a:schemeClr val="tx1"/>
          </a:solidFill>
          <a:latin typeface="Arial" panose="020B0604020202020204" pitchFamily="34" charset="0"/>
        </a:defRPr>
      </a:lvl6pPr>
      <a:lvl7pPr marL="914400" algn="l" rtl="0" fontAlgn="base">
        <a:spcBef>
          <a:spcPct val="0"/>
        </a:spcBef>
        <a:spcAft>
          <a:spcPct val="0"/>
        </a:spcAft>
        <a:defRPr sz="4000">
          <a:solidFill>
            <a:schemeClr val="tx1"/>
          </a:solidFill>
          <a:latin typeface="Arial" panose="020B0604020202020204" pitchFamily="34" charset="0"/>
        </a:defRPr>
      </a:lvl7pPr>
      <a:lvl8pPr marL="1371600" algn="l" rtl="0" fontAlgn="base">
        <a:spcBef>
          <a:spcPct val="0"/>
        </a:spcBef>
        <a:spcAft>
          <a:spcPct val="0"/>
        </a:spcAft>
        <a:defRPr sz="4000">
          <a:solidFill>
            <a:schemeClr val="tx1"/>
          </a:solidFill>
          <a:latin typeface="Arial" panose="020B0604020202020204" pitchFamily="34" charset="0"/>
        </a:defRPr>
      </a:lvl8pPr>
      <a:lvl9pPr marL="1828800" algn="l" rtl="0" fontAlgn="base">
        <a:spcBef>
          <a:spcPct val="0"/>
        </a:spcBef>
        <a:spcAft>
          <a:spcPct val="0"/>
        </a:spcAft>
        <a:defRPr sz="4000">
          <a:solidFill>
            <a:schemeClr val="tx1"/>
          </a:solidFill>
          <a:latin typeface="Arial" panose="020B0604020202020204" pitchFamily="34" charset="0"/>
        </a:defRPr>
      </a:lvl9pPr>
    </p:titleStyle>
    <p:bodyStyle>
      <a:lvl1pPr algn="l" rtl="0" eaLnBrk="0" fontAlgn="base" hangingPunct="0">
        <a:spcBef>
          <a:spcPct val="20000"/>
        </a:spcBef>
        <a:spcAft>
          <a:spcPct val="0"/>
        </a:spcAft>
        <a:defRPr sz="24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400" kern="1200">
          <a:solidFill>
            <a:srgbClr val="0073AE"/>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2000" kern="1200">
          <a:solidFill>
            <a:srgbClr val="0073AE"/>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Font typeface="Arial" panose="020B0604020202020204" pitchFamily="34" charset="0"/>
        <a:buChar char="–"/>
        <a:defRPr sz="2000" b="0" i="0" u="none" kern="1200" baseline="0">
          <a:solidFill>
            <a:srgbClr val="0073AE"/>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Font typeface="Arial" panose="020B0604020202020204" pitchFamily="34" charset="0"/>
        <a:buChar char="–"/>
        <a:defRPr sz="2000" b="0" i="0" u="none" kern="1200" baseline="0">
          <a:solidFill>
            <a:srgbClr val="0073AE"/>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Font typeface="Arial" panose="020B0604020202020204" pitchFamily="34" charset="0"/>
        <a:buChar char="–"/>
        <a:defRPr sz="2000" b="0" i="0" u="none" kern="1200" baseline="0">
          <a:solidFill>
            <a:srgbClr val="0073AE"/>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Font typeface="Arial" panose="020B0604020202020204" pitchFamily="34" charset="0"/>
        <a:buChar char="–"/>
        <a:defRPr sz="2000" b="0" i="0" u="none" kern="1200" baseline="0">
          <a:solidFill>
            <a:srgbClr val="0073AE"/>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BD518D6-BCD5-70A1-B099-64BEAFBBF3F0}"/>
              </a:ext>
            </a:extLst>
          </p:cNvPr>
          <p:cNvPicPr>
            <a:picLocks noChangeAspect="1"/>
          </p:cNvPicPr>
          <p:nvPr/>
        </p:nvPicPr>
        <p:blipFill>
          <a:blip r:embed="rId3"/>
          <a:stretch>
            <a:fillRect/>
          </a:stretch>
        </p:blipFill>
        <p:spPr>
          <a:xfrm>
            <a:off x="533505" y="2038320"/>
            <a:ext cx="4879757" cy="1238284"/>
          </a:xfrm>
          <a:prstGeom prst="rect">
            <a:avLst/>
          </a:prstGeom>
        </p:spPr>
      </p:pic>
      <p:pic>
        <p:nvPicPr>
          <p:cNvPr id="9" name="图片 8">
            <a:extLst>
              <a:ext uri="{FF2B5EF4-FFF2-40B4-BE49-F238E27FC236}">
                <a16:creationId xmlns:a16="http://schemas.microsoft.com/office/drawing/2014/main" id="{4B2A8BC5-7847-561D-609D-1B8BED2B9455}"/>
              </a:ext>
            </a:extLst>
          </p:cNvPr>
          <p:cNvPicPr>
            <a:picLocks noChangeAspect="1"/>
          </p:cNvPicPr>
          <p:nvPr/>
        </p:nvPicPr>
        <p:blipFill>
          <a:blip r:embed="rId4"/>
          <a:stretch>
            <a:fillRect/>
          </a:stretch>
        </p:blipFill>
        <p:spPr>
          <a:xfrm>
            <a:off x="533505" y="3962386"/>
            <a:ext cx="6868396" cy="380990"/>
          </a:xfrm>
          <a:prstGeom prst="rect">
            <a:avLst/>
          </a:prstGeom>
        </p:spPr>
      </p:pic>
    </p:spTree>
    <p:custDataLst>
      <p:tags r:id="rId1"/>
    </p:custDataLst>
  </p:cSld>
  <p:clrMapOvr>
    <a:masterClrMapping/>
  </p:clrMapOvr>
  <p:transition advTm="8954"/>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79B1CE4-A81B-0BEE-CE04-E075CE6B7520}"/>
              </a:ext>
            </a:extLst>
          </p:cNvPr>
          <p:cNvPicPr>
            <a:picLocks noChangeAspect="1"/>
          </p:cNvPicPr>
          <p:nvPr/>
        </p:nvPicPr>
        <p:blipFill>
          <a:blip r:embed="rId2"/>
          <a:stretch>
            <a:fillRect/>
          </a:stretch>
        </p:blipFill>
        <p:spPr>
          <a:xfrm>
            <a:off x="228714" y="1222880"/>
            <a:ext cx="8189439" cy="4724276"/>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4EF32D4B-45C3-848B-F8CA-1A0327E4B734}"/>
                  </a:ext>
                </a:extLst>
              </p:cNvPr>
              <p:cNvSpPr txBox="1"/>
              <p:nvPr/>
            </p:nvSpPr>
            <p:spPr>
              <a:xfrm>
                <a:off x="1828872" y="3442896"/>
                <a:ext cx="3069430" cy="284245"/>
              </a:xfrm>
              <a:prstGeom prst="rect">
                <a:avLst/>
              </a:prstGeom>
              <a:noFill/>
            </p:spPr>
            <p:txBody>
              <a:bodyPr wrap="none" lIns="0" tIns="0" rIns="0" bIns="0" rtlCol="0">
                <a:spAutoFit/>
              </a:bodyPr>
              <a:lstStyle/>
              <a:p>
                <a:r>
                  <a:rPr lang="en-US" altLang="zh-CN" dirty="0">
                    <a:highlight>
                      <a:srgbClr val="FFFF00"/>
                    </a:highlight>
                  </a:rPr>
                  <a:t>wrong, should be </a:t>
                </a:r>
                <a14:m>
                  <m:oMath xmlns:m="http://schemas.openxmlformats.org/officeDocument/2006/math">
                    <m:r>
                      <a:rPr lang="en-US" altLang="zh-CN" b="0" i="1" smtClean="0">
                        <a:highlight>
                          <a:srgbClr val="FFFF00"/>
                        </a:highlight>
                        <a:latin typeface="Cambria Math" panose="02040503050406030204" pitchFamily="18" charset="0"/>
                      </a:rPr>
                      <m:t>𝐶</m:t>
                    </m:r>
                    <m:r>
                      <a:rPr lang="en-US" altLang="zh-CN" b="0" i="1" smtClean="0">
                        <a:highlight>
                          <a:srgbClr val="FFFF00"/>
                        </a:highlight>
                        <a:latin typeface="Cambria Math" panose="02040503050406030204" pitchFamily="18" charset="0"/>
                        <a:ea typeface="Cambria Math" panose="02040503050406030204" pitchFamily="18" charset="0"/>
                      </a:rPr>
                      <m:t>~</m:t>
                    </m:r>
                    <m:r>
                      <a:rPr lang="en-US" altLang="zh-CN" b="0" i="1" smtClean="0">
                        <a:highlight>
                          <a:srgbClr val="FFFF00"/>
                        </a:highlight>
                        <a:latin typeface="Cambria Math" panose="02040503050406030204" pitchFamily="18" charset="0"/>
                        <a:ea typeface="Cambria Math" panose="02040503050406030204" pitchFamily="18" charset="0"/>
                      </a:rPr>
                      <m:t>𝑁</m:t>
                    </m:r>
                    <m:r>
                      <a:rPr lang="en-US" altLang="zh-CN" b="0" i="1" smtClean="0">
                        <a:highlight>
                          <a:srgbClr val="FFFF00"/>
                        </a:highlight>
                        <a:latin typeface="Cambria Math" panose="02040503050406030204" pitchFamily="18" charset="0"/>
                        <a:ea typeface="Cambria Math" panose="02040503050406030204" pitchFamily="18" charset="0"/>
                      </a:rPr>
                      <m:t>(</m:t>
                    </m:r>
                    <m:sSub>
                      <m:sSubPr>
                        <m:ctrlPr>
                          <a:rPr lang="en-US" altLang="zh-CN" b="0" i="1" smtClean="0">
                            <a:highlight>
                              <a:srgbClr val="FFFF00"/>
                            </a:highlight>
                            <a:latin typeface="Cambria Math" panose="02040503050406030204" pitchFamily="18" charset="0"/>
                            <a:ea typeface="Cambria Math" panose="02040503050406030204" pitchFamily="18" charset="0"/>
                          </a:rPr>
                        </m:ctrlPr>
                      </m:sSubPr>
                      <m:e>
                        <m:r>
                          <a:rPr lang="zh-CN" altLang="en-US" b="0" i="1" smtClean="0">
                            <a:highlight>
                              <a:srgbClr val="FFFF00"/>
                            </a:highlight>
                            <a:latin typeface="Cambria Math" panose="02040503050406030204" pitchFamily="18" charset="0"/>
                            <a:ea typeface="Cambria Math" panose="02040503050406030204" pitchFamily="18" charset="0"/>
                          </a:rPr>
                          <m:t>𝜇</m:t>
                        </m:r>
                      </m:e>
                      <m:sub>
                        <m:r>
                          <a:rPr lang="en-US" altLang="zh-CN" b="0" i="1" smtClean="0">
                            <a:highlight>
                              <a:srgbClr val="FFFF00"/>
                            </a:highlight>
                            <a:latin typeface="Cambria Math" panose="02040503050406030204" pitchFamily="18" charset="0"/>
                            <a:ea typeface="Cambria Math" panose="02040503050406030204" pitchFamily="18" charset="0"/>
                          </a:rPr>
                          <m:t>𝐶</m:t>
                        </m:r>
                      </m:sub>
                    </m:sSub>
                    <m:r>
                      <a:rPr lang="en-US" altLang="zh-CN" b="0" i="1" smtClean="0">
                        <a:highlight>
                          <a:srgbClr val="FFFF00"/>
                        </a:highlight>
                        <a:latin typeface="Cambria Math" panose="02040503050406030204" pitchFamily="18" charset="0"/>
                        <a:ea typeface="Cambria Math" panose="02040503050406030204" pitchFamily="18" charset="0"/>
                      </a:rPr>
                      <m:t>, </m:t>
                    </m:r>
                    <m:sSubSup>
                      <m:sSubSupPr>
                        <m:ctrlPr>
                          <a:rPr lang="en-US" altLang="zh-CN" b="0" i="1" smtClean="0">
                            <a:highlight>
                              <a:srgbClr val="FFFF00"/>
                            </a:highlight>
                            <a:latin typeface="Cambria Math" panose="02040503050406030204" pitchFamily="18" charset="0"/>
                            <a:ea typeface="Cambria Math" panose="02040503050406030204" pitchFamily="18" charset="0"/>
                          </a:rPr>
                        </m:ctrlPr>
                      </m:sSubSupPr>
                      <m:e>
                        <m:r>
                          <a:rPr lang="zh-CN" altLang="en-US" b="0" i="1" smtClean="0">
                            <a:highlight>
                              <a:srgbClr val="FFFF00"/>
                            </a:highlight>
                            <a:latin typeface="Cambria Math" panose="02040503050406030204" pitchFamily="18" charset="0"/>
                            <a:ea typeface="Cambria Math" panose="02040503050406030204" pitchFamily="18" charset="0"/>
                          </a:rPr>
                          <m:t>𝜎</m:t>
                        </m:r>
                      </m:e>
                      <m:sub>
                        <m:r>
                          <a:rPr lang="en-US" altLang="zh-CN" b="0" i="1" smtClean="0">
                            <a:highlight>
                              <a:srgbClr val="FFFF00"/>
                            </a:highlight>
                            <a:latin typeface="Cambria Math" panose="02040503050406030204" pitchFamily="18" charset="0"/>
                            <a:ea typeface="Cambria Math" panose="02040503050406030204" pitchFamily="18" charset="0"/>
                          </a:rPr>
                          <m:t>𝐶</m:t>
                        </m:r>
                      </m:sub>
                      <m:sup>
                        <m:r>
                          <a:rPr lang="en-US" altLang="zh-CN" b="0" i="1" smtClean="0">
                            <a:highlight>
                              <a:srgbClr val="FFFF00"/>
                            </a:highlight>
                            <a:latin typeface="Cambria Math" panose="02040503050406030204" pitchFamily="18" charset="0"/>
                            <a:ea typeface="Cambria Math" panose="02040503050406030204" pitchFamily="18" charset="0"/>
                          </a:rPr>
                          <m:t>2</m:t>
                        </m:r>
                      </m:sup>
                    </m:sSubSup>
                  </m:oMath>
                </a14:m>
                <a:r>
                  <a:rPr lang="en-US" altLang="zh-CN" dirty="0">
                    <a:highlight>
                      <a:srgbClr val="FFFF00"/>
                    </a:highlight>
                  </a:rPr>
                  <a:t>)</a:t>
                </a:r>
                <a:endParaRPr lang="zh-CN" altLang="en-US" dirty="0">
                  <a:highlight>
                    <a:srgbClr val="FFFF00"/>
                  </a:highlight>
                </a:endParaRPr>
              </a:p>
            </p:txBody>
          </p:sp>
        </mc:Choice>
        <mc:Fallback xmlns="">
          <p:sp>
            <p:nvSpPr>
              <p:cNvPr id="2" name="文本框 1">
                <a:extLst>
                  <a:ext uri="{FF2B5EF4-FFF2-40B4-BE49-F238E27FC236}">
                    <a16:creationId xmlns:a16="http://schemas.microsoft.com/office/drawing/2014/main" id="{4EF32D4B-45C3-848B-F8CA-1A0327E4B734}"/>
                  </a:ext>
                </a:extLst>
              </p:cNvPr>
              <p:cNvSpPr txBox="1">
                <a:spLocks noRot="1" noChangeAspect="1" noMove="1" noResize="1" noEditPoints="1" noAdjustHandles="1" noChangeArrowheads="1" noChangeShapeType="1" noTextEdit="1"/>
              </p:cNvSpPr>
              <p:nvPr/>
            </p:nvSpPr>
            <p:spPr>
              <a:xfrm>
                <a:off x="1828872" y="3442896"/>
                <a:ext cx="3069430" cy="284245"/>
              </a:xfrm>
              <a:prstGeom prst="rect">
                <a:avLst/>
              </a:prstGeom>
              <a:blipFill>
                <a:blip r:embed="rId3"/>
                <a:stretch>
                  <a:fillRect l="-4563" t="-26087" r="-3770" b="-5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DFAC154-D48E-0D57-9558-B716D9ACE09D}"/>
                  </a:ext>
                </a:extLst>
              </p:cNvPr>
              <p:cNvSpPr txBox="1"/>
              <p:nvPr/>
            </p:nvSpPr>
            <p:spPr>
              <a:xfrm>
                <a:off x="1676476" y="4038584"/>
                <a:ext cx="3809900" cy="374590"/>
              </a:xfrm>
              <a:prstGeom prst="rect">
                <a:avLst/>
              </a:prstGeom>
              <a:noFill/>
            </p:spPr>
            <p:txBody>
              <a:bodyPr wrap="square">
                <a:spAutoFit/>
              </a:bodyPr>
              <a:lstStyle/>
              <a:p>
                <a:r>
                  <a:rPr lang="en-US" altLang="zh-CN" dirty="0">
                    <a:highlight>
                      <a:srgbClr val="FFFF00"/>
                    </a:highlight>
                    <a:ea typeface="Cambria Math" panose="02040503050406030204" pitchFamily="18" charset="0"/>
                  </a:rPr>
                  <a:t>w</a:t>
                </a:r>
                <a:r>
                  <a:rPr lang="en-US" altLang="zh-CN" b="0" dirty="0">
                    <a:highlight>
                      <a:srgbClr val="FFFF00"/>
                    </a:highlight>
                    <a:ea typeface="Cambria Math" panose="02040503050406030204" pitchFamily="18" charset="0"/>
                  </a:rPr>
                  <a:t>rong, should be </a:t>
                </a:r>
                <a14:m>
                  <m:oMath xmlns:m="http://schemas.openxmlformats.org/officeDocument/2006/math">
                    <m:r>
                      <a:rPr lang="en-US" altLang="zh-CN" b="0" i="1" smtClean="0">
                        <a:highlight>
                          <a:srgbClr val="FFFF00"/>
                        </a:highlight>
                        <a:latin typeface="Cambria Math" panose="02040503050406030204" pitchFamily="18" charset="0"/>
                        <a:ea typeface="Cambria Math" panose="02040503050406030204" pitchFamily="18" charset="0"/>
                      </a:rPr>
                      <m:t>𝐴</m:t>
                    </m:r>
                    <m:r>
                      <a:rPr lang="en-US" altLang="zh-CN" b="0" i="1" smtClean="0">
                        <a:highlight>
                          <a:srgbClr val="FFFF00"/>
                        </a:highlight>
                        <a:latin typeface="Cambria Math" panose="02040503050406030204" pitchFamily="18" charset="0"/>
                        <a:ea typeface="Cambria Math" panose="02040503050406030204" pitchFamily="18" charset="0"/>
                      </a:rPr>
                      <m:t>~</m:t>
                    </m:r>
                    <m:r>
                      <a:rPr lang="en-US" altLang="zh-CN" b="0" i="1" smtClean="0">
                        <a:highlight>
                          <a:srgbClr val="FFFF00"/>
                        </a:highlight>
                        <a:latin typeface="Cambria Math" panose="02040503050406030204" pitchFamily="18" charset="0"/>
                        <a:ea typeface="Cambria Math" panose="02040503050406030204" pitchFamily="18" charset="0"/>
                      </a:rPr>
                      <m:t>𝑁</m:t>
                    </m:r>
                    <m:r>
                      <a:rPr lang="en-US" altLang="zh-CN" b="0" i="1" smtClean="0">
                        <a:highlight>
                          <a:srgbClr val="FFFF00"/>
                        </a:highlight>
                        <a:latin typeface="Cambria Math" panose="02040503050406030204" pitchFamily="18" charset="0"/>
                        <a:ea typeface="Cambria Math" panose="02040503050406030204" pitchFamily="18" charset="0"/>
                      </a:rPr>
                      <m:t>(</m:t>
                    </m:r>
                    <m:sSub>
                      <m:sSubPr>
                        <m:ctrlPr>
                          <a:rPr lang="en-US" altLang="zh-CN" b="0" i="1" smtClean="0">
                            <a:highlight>
                              <a:srgbClr val="FFFF00"/>
                            </a:highlight>
                            <a:latin typeface="Cambria Math" panose="02040503050406030204" pitchFamily="18" charset="0"/>
                            <a:ea typeface="Cambria Math" panose="02040503050406030204" pitchFamily="18" charset="0"/>
                          </a:rPr>
                        </m:ctrlPr>
                      </m:sSubPr>
                      <m:e>
                        <m:r>
                          <a:rPr lang="zh-CN" altLang="en-US" b="0" i="1" smtClean="0">
                            <a:highlight>
                              <a:srgbClr val="FFFF00"/>
                            </a:highlight>
                            <a:latin typeface="Cambria Math" panose="02040503050406030204" pitchFamily="18" charset="0"/>
                            <a:ea typeface="Cambria Math" panose="02040503050406030204" pitchFamily="18" charset="0"/>
                          </a:rPr>
                          <m:t>𝜇</m:t>
                        </m:r>
                      </m:e>
                      <m:sub>
                        <m:r>
                          <a:rPr lang="en-US" altLang="zh-CN" b="0" i="1" smtClean="0">
                            <a:highlight>
                              <a:srgbClr val="FFFF00"/>
                            </a:highlight>
                            <a:latin typeface="Cambria Math" panose="02040503050406030204" pitchFamily="18" charset="0"/>
                            <a:ea typeface="Cambria Math" panose="02040503050406030204" pitchFamily="18" charset="0"/>
                          </a:rPr>
                          <m:t>𝐴</m:t>
                        </m:r>
                      </m:sub>
                    </m:sSub>
                    <m:r>
                      <a:rPr lang="en-US" altLang="zh-CN" b="0" i="1" smtClean="0">
                        <a:highlight>
                          <a:srgbClr val="FFFF00"/>
                        </a:highlight>
                        <a:latin typeface="Cambria Math" panose="02040503050406030204" pitchFamily="18" charset="0"/>
                        <a:ea typeface="Cambria Math" panose="02040503050406030204" pitchFamily="18" charset="0"/>
                      </a:rPr>
                      <m:t>, </m:t>
                    </m:r>
                    <m:sSubSup>
                      <m:sSubSupPr>
                        <m:ctrlPr>
                          <a:rPr lang="en-US" altLang="zh-CN" b="0" i="1" smtClean="0">
                            <a:highlight>
                              <a:srgbClr val="FFFF00"/>
                            </a:highlight>
                            <a:latin typeface="Cambria Math" panose="02040503050406030204" pitchFamily="18" charset="0"/>
                            <a:ea typeface="Cambria Math" panose="02040503050406030204" pitchFamily="18" charset="0"/>
                          </a:rPr>
                        </m:ctrlPr>
                      </m:sSubSupPr>
                      <m:e>
                        <m:r>
                          <a:rPr lang="zh-CN" altLang="en-US" b="0" i="1" smtClean="0">
                            <a:highlight>
                              <a:srgbClr val="FFFF00"/>
                            </a:highlight>
                            <a:latin typeface="Cambria Math" panose="02040503050406030204" pitchFamily="18" charset="0"/>
                            <a:ea typeface="Cambria Math" panose="02040503050406030204" pitchFamily="18" charset="0"/>
                          </a:rPr>
                          <m:t>𝜎</m:t>
                        </m:r>
                      </m:e>
                      <m:sub>
                        <m:r>
                          <a:rPr lang="en-US" altLang="zh-CN" b="0" i="1" smtClean="0">
                            <a:highlight>
                              <a:srgbClr val="FFFF00"/>
                            </a:highlight>
                            <a:latin typeface="Cambria Math" panose="02040503050406030204" pitchFamily="18" charset="0"/>
                            <a:ea typeface="Cambria Math" panose="02040503050406030204" pitchFamily="18" charset="0"/>
                          </a:rPr>
                          <m:t>𝐴</m:t>
                        </m:r>
                      </m:sub>
                      <m:sup>
                        <m:r>
                          <a:rPr lang="en-US" altLang="zh-CN" b="0" i="1" smtClean="0">
                            <a:highlight>
                              <a:srgbClr val="FFFF00"/>
                            </a:highlight>
                            <a:latin typeface="Cambria Math" panose="02040503050406030204" pitchFamily="18" charset="0"/>
                            <a:ea typeface="Cambria Math" panose="02040503050406030204" pitchFamily="18" charset="0"/>
                          </a:rPr>
                          <m:t>2</m:t>
                        </m:r>
                      </m:sup>
                    </m:sSubSup>
                  </m:oMath>
                </a14:m>
                <a:r>
                  <a:rPr lang="en-US" altLang="zh-CN" dirty="0">
                    <a:highlight>
                      <a:srgbClr val="FFFF00"/>
                    </a:highlight>
                  </a:rPr>
                  <a:t>)</a:t>
                </a:r>
                <a:endParaRPr lang="zh-CN" altLang="en-US" dirty="0">
                  <a:highlight>
                    <a:srgbClr val="FFFF00"/>
                  </a:highlight>
                </a:endParaRPr>
              </a:p>
            </p:txBody>
          </p:sp>
        </mc:Choice>
        <mc:Fallback xmlns="">
          <p:sp>
            <p:nvSpPr>
              <p:cNvPr id="5" name="文本框 4">
                <a:extLst>
                  <a:ext uri="{FF2B5EF4-FFF2-40B4-BE49-F238E27FC236}">
                    <a16:creationId xmlns:a16="http://schemas.microsoft.com/office/drawing/2014/main" id="{ADFAC154-D48E-0D57-9558-B716D9ACE09D}"/>
                  </a:ext>
                </a:extLst>
              </p:cNvPr>
              <p:cNvSpPr txBox="1">
                <a:spLocks noRot="1" noChangeAspect="1" noMove="1" noResize="1" noEditPoints="1" noAdjustHandles="1" noChangeArrowheads="1" noChangeShapeType="1" noTextEdit="1"/>
              </p:cNvSpPr>
              <p:nvPr/>
            </p:nvSpPr>
            <p:spPr>
              <a:xfrm>
                <a:off x="1676476" y="4038584"/>
                <a:ext cx="3809900" cy="374590"/>
              </a:xfrm>
              <a:prstGeom prst="rect">
                <a:avLst/>
              </a:prstGeom>
              <a:blipFill>
                <a:blip r:embed="rId4"/>
                <a:stretch>
                  <a:fillRect l="-1280" t="-6452" b="-241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21149701"/>
      </p:ext>
    </p:extLst>
  </p:cSld>
  <p:clrMapOvr>
    <a:masterClrMapping/>
  </p:clrMapOvr>
  <p:transition advTm="31504"/>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F47C382-6303-FA88-2217-80ECA3F14302}"/>
              </a:ext>
            </a:extLst>
          </p:cNvPr>
          <p:cNvPicPr>
            <a:picLocks noChangeAspect="1"/>
          </p:cNvPicPr>
          <p:nvPr/>
        </p:nvPicPr>
        <p:blipFill>
          <a:blip r:embed="rId2"/>
          <a:stretch>
            <a:fillRect/>
          </a:stretch>
        </p:blipFill>
        <p:spPr>
          <a:xfrm>
            <a:off x="228713" y="1219258"/>
            <a:ext cx="8566833" cy="4876672"/>
          </a:xfrm>
          <a:prstGeom prst="rect">
            <a:avLst/>
          </a:prstGeom>
        </p:spPr>
      </p:pic>
      <p:pic>
        <p:nvPicPr>
          <p:cNvPr id="2" name="图片 1">
            <a:extLst>
              <a:ext uri="{FF2B5EF4-FFF2-40B4-BE49-F238E27FC236}">
                <a16:creationId xmlns:a16="http://schemas.microsoft.com/office/drawing/2014/main" id="{AC2F94E7-93E5-79FD-8FFF-C35831F31208}"/>
              </a:ext>
            </a:extLst>
          </p:cNvPr>
          <p:cNvPicPr>
            <a:picLocks noChangeAspect="1"/>
          </p:cNvPicPr>
          <p:nvPr/>
        </p:nvPicPr>
        <p:blipFill>
          <a:blip r:embed="rId3"/>
          <a:stretch>
            <a:fillRect/>
          </a:stretch>
        </p:blipFill>
        <p:spPr>
          <a:xfrm>
            <a:off x="4804716" y="2183393"/>
            <a:ext cx="4090603" cy="1245607"/>
          </a:xfrm>
          <a:prstGeom prst="rect">
            <a:avLst/>
          </a:prstGeom>
        </p:spPr>
      </p:pic>
      <p:sp>
        <p:nvSpPr>
          <p:cNvPr id="4" name="文本框 3">
            <a:extLst>
              <a:ext uri="{FF2B5EF4-FFF2-40B4-BE49-F238E27FC236}">
                <a16:creationId xmlns:a16="http://schemas.microsoft.com/office/drawing/2014/main" id="{6502AB11-7A2F-6B9F-1482-5EC111065AF5}"/>
              </a:ext>
            </a:extLst>
          </p:cNvPr>
          <p:cNvSpPr txBox="1"/>
          <p:nvPr/>
        </p:nvSpPr>
        <p:spPr>
          <a:xfrm>
            <a:off x="3581425" y="3472928"/>
            <a:ext cx="4090603" cy="369332"/>
          </a:xfrm>
          <a:prstGeom prst="rect">
            <a:avLst/>
          </a:prstGeom>
          <a:noFill/>
        </p:spPr>
        <p:txBody>
          <a:bodyPr wrap="square" rtlCol="0">
            <a:spAutoFit/>
          </a:bodyPr>
          <a:lstStyle/>
          <a:p>
            <a:r>
              <a:rPr lang="en-US" altLang="zh-CN" dirty="0">
                <a:highlight>
                  <a:srgbClr val="FFFF00"/>
                </a:highlight>
              </a:rPr>
              <a:t>critical value wrong, should be 1.645</a:t>
            </a:r>
            <a:endParaRPr lang="zh-CN" altLang="en-US" dirty="0">
              <a:highlight>
                <a:srgbClr val="FFFF00"/>
              </a:highlight>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6E48FD81-4D5A-3B31-58D3-EA976F54EEDB}"/>
                  </a:ext>
                </a:extLst>
              </p:cNvPr>
              <p:cNvSpPr txBox="1"/>
              <p:nvPr/>
            </p:nvSpPr>
            <p:spPr>
              <a:xfrm>
                <a:off x="5181584" y="4648168"/>
                <a:ext cx="1828752" cy="369332"/>
              </a:xfrm>
              <a:prstGeom prst="rect">
                <a:avLst/>
              </a:prstGeom>
              <a:noFill/>
            </p:spPr>
            <p:txBody>
              <a:bodyPr wrap="square" rtlCol="0">
                <a:spAutoFit/>
              </a:bodyPr>
              <a:lstStyle/>
              <a:p>
                <a:r>
                  <a:rPr lang="en-US" altLang="zh-CN" dirty="0">
                    <a:highlight>
                      <a:srgbClr val="FFFF00"/>
                    </a:highlight>
                  </a:rPr>
                  <a:t>we accept </a:t>
                </a:r>
                <a14:m>
                  <m:oMath xmlns:m="http://schemas.openxmlformats.org/officeDocument/2006/math">
                    <m:sSub>
                      <m:sSubPr>
                        <m:ctrlPr>
                          <a:rPr lang="en-US" altLang="zh-CN" i="1" smtClean="0">
                            <a:highlight>
                              <a:srgbClr val="FFFF00"/>
                            </a:highlight>
                            <a:latin typeface="Cambria Math" panose="02040503050406030204" pitchFamily="18" charset="0"/>
                          </a:rPr>
                        </m:ctrlPr>
                      </m:sSubPr>
                      <m:e>
                        <m:r>
                          <a:rPr lang="en-US" altLang="zh-CN" b="0" i="1" smtClean="0">
                            <a:highlight>
                              <a:srgbClr val="FFFF00"/>
                            </a:highlight>
                            <a:latin typeface="Cambria Math" panose="02040503050406030204" pitchFamily="18" charset="0"/>
                          </a:rPr>
                          <m:t>𝐻</m:t>
                        </m:r>
                      </m:e>
                      <m:sub>
                        <m:r>
                          <a:rPr lang="en-US" altLang="zh-CN" b="0" i="1" smtClean="0">
                            <a:highlight>
                              <a:srgbClr val="FFFF00"/>
                            </a:highlight>
                            <a:latin typeface="Cambria Math" panose="02040503050406030204" pitchFamily="18" charset="0"/>
                          </a:rPr>
                          <m:t>0</m:t>
                        </m:r>
                      </m:sub>
                    </m:sSub>
                  </m:oMath>
                </a14:m>
                <a:endParaRPr lang="zh-CN" altLang="en-US" dirty="0">
                  <a:highlight>
                    <a:srgbClr val="FFFF00"/>
                  </a:highlight>
                </a:endParaRPr>
              </a:p>
            </p:txBody>
          </p:sp>
        </mc:Choice>
        <mc:Fallback xmlns="">
          <p:sp>
            <p:nvSpPr>
              <p:cNvPr id="5" name="文本框 4">
                <a:extLst>
                  <a:ext uri="{FF2B5EF4-FFF2-40B4-BE49-F238E27FC236}">
                    <a16:creationId xmlns:a16="http://schemas.microsoft.com/office/drawing/2014/main" id="{6E48FD81-4D5A-3B31-58D3-EA976F54EEDB}"/>
                  </a:ext>
                </a:extLst>
              </p:cNvPr>
              <p:cNvSpPr txBox="1">
                <a:spLocks noRot="1" noChangeAspect="1" noMove="1" noResize="1" noEditPoints="1" noAdjustHandles="1" noChangeArrowheads="1" noChangeShapeType="1" noTextEdit="1"/>
              </p:cNvSpPr>
              <p:nvPr/>
            </p:nvSpPr>
            <p:spPr>
              <a:xfrm>
                <a:off x="5181584" y="4648168"/>
                <a:ext cx="1828752" cy="369332"/>
              </a:xfrm>
              <a:prstGeom prst="rect">
                <a:avLst/>
              </a:prstGeom>
              <a:blipFill>
                <a:blip r:embed="rId4"/>
                <a:stretch>
                  <a:fillRect l="-3000" t="-8197"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20346533"/>
      </p:ext>
    </p:extLst>
  </p:cSld>
  <p:clrMapOvr>
    <a:masterClrMapping/>
  </p:clrMapOvr>
  <p:transition advTm="31504"/>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1A473A21-A7EC-7CD2-2DAA-10F5A826C888}"/>
              </a:ext>
            </a:extLst>
          </p:cNvPr>
          <p:cNvPicPr>
            <a:picLocks noChangeAspect="1"/>
          </p:cNvPicPr>
          <p:nvPr/>
        </p:nvPicPr>
        <p:blipFill>
          <a:blip r:embed="rId2"/>
          <a:stretch>
            <a:fillRect/>
          </a:stretch>
        </p:blipFill>
        <p:spPr>
          <a:xfrm>
            <a:off x="304912" y="1600248"/>
            <a:ext cx="8426063" cy="3352712"/>
          </a:xfrm>
          <a:prstGeom prst="rect">
            <a:avLst/>
          </a:prstGeom>
        </p:spPr>
      </p:pic>
    </p:spTree>
    <p:extLst>
      <p:ext uri="{BB962C8B-B14F-4D97-AF65-F5344CB8AC3E}">
        <p14:creationId xmlns:p14="http://schemas.microsoft.com/office/powerpoint/2010/main" val="534208037"/>
      </p:ext>
    </p:extLst>
  </p:cSld>
  <p:clrMapOvr>
    <a:masterClrMapping/>
  </p:clrMapOvr>
  <p:transition advTm="31504"/>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3AEAA2CB-9A2B-F0F8-14EB-A761DE2EEA8D}"/>
                  </a:ext>
                </a:extLst>
              </p:cNvPr>
              <p:cNvSpPr txBox="1"/>
              <p:nvPr/>
            </p:nvSpPr>
            <p:spPr>
              <a:xfrm>
                <a:off x="266813" y="1295456"/>
                <a:ext cx="8610374" cy="4801314"/>
              </a:xfrm>
              <a:prstGeom prst="rect">
                <a:avLst/>
              </a:prstGeom>
              <a:noFill/>
            </p:spPr>
            <p:txBody>
              <a:bodyPr wrap="square" rtlCol="0">
                <a:spAutoFit/>
              </a:bodyPr>
              <a:lstStyle/>
              <a:p>
                <a:r>
                  <a:rPr lang="en-US" altLang="zh-CN" sz="2000" b="1" u="sng" dirty="0"/>
                  <a:t>Hypothesis tests concerning </a:t>
                </a:r>
                <a:r>
                  <a:rPr lang="en-US" altLang="zh-CN" sz="2000" b="1" u="sng" dirty="0">
                    <a:highlight>
                      <a:srgbClr val="FFFF00"/>
                    </a:highlight>
                  </a:rPr>
                  <a:t>the difference in two population means- two-sample t-tests with small samples </a:t>
                </a:r>
              </a:p>
              <a:p>
                <a:endParaRPr lang="en-US" altLang="zh-CN" sz="2000" b="1" u="sng" dirty="0">
                  <a:highlight>
                    <a:srgbClr val="FFFF00"/>
                  </a:highlight>
                </a:endParaRPr>
              </a:p>
              <a:p>
                <a:r>
                  <a:rPr lang="en-US" altLang="zh-CN" sz="2000" b="1" u="sng" dirty="0">
                    <a:highlight>
                      <a:srgbClr val="FFFF00"/>
                    </a:highlight>
                  </a:rPr>
                  <a:t>Scenario Two- </a:t>
                </a:r>
                <a:r>
                  <a:rPr lang="en-US" altLang="zh-CN" sz="2000" b="1" u="sng" dirty="0"/>
                  <a:t>key assumptions:</a:t>
                </a:r>
              </a:p>
              <a:p>
                <a:endParaRPr lang="en-US" altLang="zh-CN" sz="2000" b="1" u="sng" dirty="0"/>
              </a:p>
              <a:p>
                <a:pPr marL="800100" lvl="1" indent="-342900">
                  <a:buFont typeface="Arial" panose="020B0604020202020204" pitchFamily="34" charset="0"/>
                  <a:buChar char="•"/>
                </a:pPr>
                <a:r>
                  <a:rPr lang="en-US" altLang="zh-CN" dirty="0"/>
                  <a:t>the two populations are normal</a:t>
                </a:r>
              </a:p>
              <a:p>
                <a:pPr marL="800100" lvl="1" indent="-342900">
                  <a:buFont typeface="Arial" panose="020B0604020202020204" pitchFamily="34" charset="0"/>
                  <a:buChar char="•"/>
                </a:pPr>
                <a:endParaRPr lang="en-US" altLang="zh-CN" dirty="0"/>
              </a:p>
              <a:p>
                <a:pPr marL="800100" lvl="1" indent="-342900">
                  <a:buFont typeface="Arial" panose="020B0604020202020204" pitchFamily="34" charset="0"/>
                  <a:buChar char="•"/>
                </a:pPr>
                <a:r>
                  <a:rPr lang="en-US" altLang="zh-CN" dirty="0"/>
                  <a:t>the two populations are independent</a:t>
                </a:r>
              </a:p>
              <a:p>
                <a:pPr marL="800100" lvl="1" indent="-342900">
                  <a:buFont typeface="Arial" panose="020B0604020202020204" pitchFamily="34" charset="0"/>
                  <a:buChar char="•"/>
                </a:pPr>
                <a:endParaRPr lang="en-US" altLang="zh-CN" dirty="0"/>
              </a:p>
              <a:p>
                <a:pPr marL="800100" lvl="1" indent="-342900">
                  <a:buFont typeface="Arial" panose="020B0604020202020204" pitchFamily="34" charset="0"/>
                  <a:buChar char="•"/>
                </a:pPr>
                <a:r>
                  <a:rPr lang="en-US" altLang="zh-CN" dirty="0"/>
                  <a:t>the population variances of the two populations are the same but </a:t>
                </a:r>
                <a:r>
                  <a:rPr lang="en-US" altLang="zh-CN" dirty="0">
                    <a:highlight>
                      <a:srgbClr val="FFFF00"/>
                    </a:highlight>
                  </a:rPr>
                  <a:t>unknown</a:t>
                </a:r>
                <a:r>
                  <a:rPr lang="zh-CN" altLang="en-US" dirty="0"/>
                  <a:t>，</a:t>
                </a:r>
                <a:r>
                  <a:rPr lang="en-US" altLang="zh-CN" dirty="0"/>
                  <a:t>i.e., the two populations have a common variance which is unknown</a:t>
                </a:r>
              </a:p>
              <a:p>
                <a:pPr marL="800100" lvl="1" indent="-342900">
                  <a:buFont typeface="Arial" panose="020B0604020202020204" pitchFamily="34" charset="0"/>
                  <a:buChar char="•"/>
                </a:pPr>
                <a:endParaRPr lang="en-US" altLang="zh-CN" sz="2000" u="sng" dirty="0">
                  <a:highlight>
                    <a:srgbClr val="FFFF00"/>
                  </a:highlight>
                </a:endParaRPr>
              </a:p>
              <a:p>
                <a:pPr marL="800100" lvl="1" indent="-342900">
                  <a:buFont typeface="Arial" panose="020B0604020202020204" pitchFamily="34" charset="0"/>
                  <a:buChar char="•"/>
                </a:pPr>
                <a:r>
                  <a:rPr lang="en-US" altLang="zh-CN" u="sng" dirty="0">
                    <a:highlight>
                      <a:srgbClr val="FFFF00"/>
                    </a:highlight>
                  </a:rPr>
                  <a:t>The sample sizes for the two populations are both small </a:t>
                </a:r>
                <a:r>
                  <a:rPr lang="en-US" altLang="zh-CN" b="1" u="sng" dirty="0">
                    <a:highlight>
                      <a:srgbClr val="FFFF00"/>
                    </a:highlight>
                  </a:rPr>
                  <a:t>(</a:t>
                </a:r>
                <a14:m>
                  <m:oMath xmlns:m="http://schemas.openxmlformats.org/officeDocument/2006/math">
                    <m:r>
                      <a:rPr lang="en-US" altLang="zh-CN" b="1" i="0" u="sng" smtClean="0">
                        <a:highlight>
                          <a:srgbClr val="FFFF00"/>
                        </a:highlight>
                        <a:latin typeface="Cambria Math" panose="02040503050406030204" pitchFamily="18" charset="0"/>
                        <a:ea typeface="Cambria Math" panose="02040503050406030204" pitchFamily="18" charset="0"/>
                      </a:rPr>
                      <m:t>𝐧</m:t>
                    </m:r>
                    <m:r>
                      <a:rPr lang="en-US" altLang="zh-CN" b="1" i="1" u="sng" smtClean="0">
                        <a:highlight>
                          <a:srgbClr val="FFFF00"/>
                        </a:highlight>
                        <a:latin typeface="Cambria Math" panose="02040503050406030204" pitchFamily="18" charset="0"/>
                        <a:ea typeface="Cambria Math" panose="02040503050406030204" pitchFamily="18" charset="0"/>
                      </a:rPr>
                      <m:t>&lt;</m:t>
                    </m:r>
                    <m:r>
                      <a:rPr lang="en-US" altLang="zh-CN" b="1" i="1" u="sng" smtClean="0">
                        <a:highlight>
                          <a:srgbClr val="FFFF00"/>
                        </a:highlight>
                        <a:latin typeface="Cambria Math" panose="02040503050406030204" pitchFamily="18" charset="0"/>
                        <a:ea typeface="Cambria Math" panose="02040503050406030204" pitchFamily="18" charset="0"/>
                      </a:rPr>
                      <m:t>𝟏𝟓</m:t>
                    </m:r>
                    <m:r>
                      <a:rPr lang="en-US" altLang="zh-CN" b="1" i="1" u="sng" smtClean="0">
                        <a:highlight>
                          <a:srgbClr val="FFFF00"/>
                        </a:highlight>
                        <a:latin typeface="Cambria Math" panose="02040503050406030204" pitchFamily="18" charset="0"/>
                        <a:ea typeface="Cambria Math" panose="02040503050406030204" pitchFamily="18" charset="0"/>
                      </a:rPr>
                      <m:t> </m:t>
                    </m:r>
                  </m:oMath>
                </a14:m>
                <a:r>
                  <a:rPr lang="en-US" altLang="zh-CN" b="1" u="sng" dirty="0">
                    <a:highlight>
                      <a:srgbClr val="FFFF00"/>
                    </a:highlight>
                  </a:rPr>
                  <a:t>) </a:t>
                </a:r>
              </a:p>
              <a:p>
                <a:endParaRPr lang="en-US" altLang="zh-CN" sz="2000" u="sng" dirty="0"/>
              </a:p>
              <a:p>
                <a:r>
                  <a:rPr lang="en-US" altLang="zh-CN" sz="2000" dirty="0">
                    <a:highlight>
                      <a:srgbClr val="FFFF00"/>
                    </a:highlight>
                  </a:rPr>
                  <a:t>In this situation, we need to pool these two variances (combine them).</a:t>
                </a:r>
              </a:p>
              <a:p>
                <a:endParaRPr lang="en-US" altLang="zh-CN" sz="2000" b="1" dirty="0">
                  <a:highlight>
                    <a:srgbClr val="FFFF00"/>
                  </a:highlight>
                </a:endParaRPr>
              </a:p>
            </p:txBody>
          </p:sp>
        </mc:Choice>
        <mc:Fallback xmlns="">
          <p:sp>
            <p:nvSpPr>
              <p:cNvPr id="3" name="文本框 2">
                <a:extLst>
                  <a:ext uri="{FF2B5EF4-FFF2-40B4-BE49-F238E27FC236}">
                    <a16:creationId xmlns:a16="http://schemas.microsoft.com/office/drawing/2014/main" id="{3AEAA2CB-9A2B-F0F8-14EB-A761DE2EEA8D}"/>
                  </a:ext>
                </a:extLst>
              </p:cNvPr>
              <p:cNvSpPr txBox="1">
                <a:spLocks noRot="1" noChangeAspect="1" noMove="1" noResize="1" noEditPoints="1" noAdjustHandles="1" noChangeArrowheads="1" noChangeShapeType="1" noTextEdit="1"/>
              </p:cNvSpPr>
              <p:nvPr/>
            </p:nvSpPr>
            <p:spPr>
              <a:xfrm>
                <a:off x="266813" y="1295456"/>
                <a:ext cx="8610374" cy="4801314"/>
              </a:xfrm>
              <a:prstGeom prst="rect">
                <a:avLst/>
              </a:prstGeom>
              <a:blipFill>
                <a:blip r:embed="rId2"/>
                <a:stretch>
                  <a:fillRect l="-779" t="-635" r="-4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58495694"/>
      </p:ext>
    </p:extLst>
  </p:cSld>
  <p:clrMapOvr>
    <a:masterClrMapping/>
  </p:clrMapOvr>
  <p:transition advTm="31504"/>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1916972-2739-60EB-5E3C-8A67906F68FF}"/>
              </a:ext>
            </a:extLst>
          </p:cNvPr>
          <p:cNvPicPr>
            <a:picLocks noChangeAspect="1"/>
          </p:cNvPicPr>
          <p:nvPr/>
        </p:nvPicPr>
        <p:blipFill>
          <a:blip r:embed="rId2"/>
          <a:stretch>
            <a:fillRect/>
          </a:stretch>
        </p:blipFill>
        <p:spPr>
          <a:xfrm>
            <a:off x="381110" y="1295456"/>
            <a:ext cx="7867444" cy="3124118"/>
          </a:xfrm>
          <a:prstGeom prst="rect">
            <a:avLst/>
          </a:prstGeom>
        </p:spPr>
      </p:pic>
      <p:pic>
        <p:nvPicPr>
          <p:cNvPr id="6" name="图片 5">
            <a:extLst>
              <a:ext uri="{FF2B5EF4-FFF2-40B4-BE49-F238E27FC236}">
                <a16:creationId xmlns:a16="http://schemas.microsoft.com/office/drawing/2014/main" id="{69161CC2-5CC4-C041-F040-E8C49A47B786}"/>
              </a:ext>
            </a:extLst>
          </p:cNvPr>
          <p:cNvPicPr>
            <a:picLocks noChangeAspect="1"/>
          </p:cNvPicPr>
          <p:nvPr/>
        </p:nvPicPr>
        <p:blipFill>
          <a:blip r:embed="rId3"/>
          <a:stretch>
            <a:fillRect/>
          </a:stretch>
        </p:blipFill>
        <p:spPr>
          <a:xfrm>
            <a:off x="354584" y="4495772"/>
            <a:ext cx="7523939" cy="131523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0B511EC3-48E8-7E1D-68F7-B80920B5A7AA}"/>
                  </a:ext>
                </a:extLst>
              </p:cNvPr>
              <p:cNvSpPr txBox="1"/>
              <p:nvPr/>
            </p:nvSpPr>
            <p:spPr>
              <a:xfrm>
                <a:off x="685902" y="5943534"/>
                <a:ext cx="6934018" cy="406778"/>
              </a:xfrm>
              <a:prstGeom prst="rect">
                <a:avLst/>
              </a:prstGeom>
              <a:noFill/>
            </p:spPr>
            <p:txBody>
              <a:bodyPr wrap="square" rtlCol="0">
                <a:spAutoFit/>
              </a:bodyPr>
              <a:lstStyle/>
              <a:p>
                <a:r>
                  <a:rPr lang="en-US" altLang="zh-CN" b="1" dirty="0">
                    <a:highlight>
                      <a:srgbClr val="FFFF00"/>
                    </a:highlight>
                  </a:rPr>
                  <a:t>Note: the proof for </a:t>
                </a:r>
                <a14:m>
                  <m:oMath xmlns:m="http://schemas.openxmlformats.org/officeDocument/2006/math">
                    <m:sSubSup>
                      <m:sSubSupPr>
                        <m:ctrlPr>
                          <a:rPr lang="en-US" altLang="zh-CN" b="1" i="1" smtClean="0">
                            <a:highlight>
                              <a:srgbClr val="FFFF00"/>
                            </a:highlight>
                            <a:latin typeface="Cambria Math" panose="02040503050406030204" pitchFamily="18" charset="0"/>
                          </a:rPr>
                        </m:ctrlPr>
                      </m:sSubSupPr>
                      <m:e>
                        <m:r>
                          <a:rPr lang="en-US" altLang="zh-CN" b="1" i="1" smtClean="0">
                            <a:highlight>
                              <a:srgbClr val="FFFF00"/>
                            </a:highlight>
                            <a:latin typeface="Cambria Math" panose="02040503050406030204" pitchFamily="18" charset="0"/>
                          </a:rPr>
                          <m:t>𝒔</m:t>
                        </m:r>
                      </m:e>
                      <m:sub>
                        <m:r>
                          <a:rPr lang="en-US" altLang="zh-CN" b="1" i="1" smtClean="0">
                            <a:highlight>
                              <a:srgbClr val="FFFF00"/>
                            </a:highlight>
                            <a:latin typeface="Cambria Math" panose="02040503050406030204" pitchFamily="18" charset="0"/>
                          </a:rPr>
                          <m:t>𝒑</m:t>
                        </m:r>
                      </m:sub>
                      <m:sup>
                        <m:r>
                          <a:rPr lang="en-US" altLang="zh-CN" b="1" i="1" smtClean="0">
                            <a:highlight>
                              <a:srgbClr val="FFFF00"/>
                            </a:highlight>
                            <a:latin typeface="Cambria Math" panose="02040503050406030204" pitchFamily="18" charset="0"/>
                          </a:rPr>
                          <m:t>𝟐</m:t>
                        </m:r>
                      </m:sup>
                    </m:sSubSup>
                  </m:oMath>
                </a14:m>
                <a:r>
                  <a:rPr lang="zh-CN" altLang="en-US" b="1" dirty="0">
                    <a:highlight>
                      <a:srgbClr val="FFFF00"/>
                    </a:highlight>
                  </a:rPr>
                  <a:t> </a:t>
                </a:r>
                <a:r>
                  <a:rPr lang="en-US" altLang="zh-CN" b="1" dirty="0">
                    <a:highlight>
                      <a:srgbClr val="FFFF00"/>
                    </a:highlight>
                  </a:rPr>
                  <a:t>was not given, so we will just take it.</a:t>
                </a:r>
                <a:endParaRPr lang="zh-CN" altLang="en-US" b="1" dirty="0">
                  <a:highlight>
                    <a:srgbClr val="FFFF00"/>
                  </a:highlight>
                </a:endParaRPr>
              </a:p>
            </p:txBody>
          </p:sp>
        </mc:Choice>
        <mc:Fallback xmlns="">
          <p:sp>
            <p:nvSpPr>
              <p:cNvPr id="2" name="文本框 1">
                <a:extLst>
                  <a:ext uri="{FF2B5EF4-FFF2-40B4-BE49-F238E27FC236}">
                    <a16:creationId xmlns:a16="http://schemas.microsoft.com/office/drawing/2014/main" id="{0B511EC3-48E8-7E1D-68F7-B80920B5A7AA}"/>
                  </a:ext>
                </a:extLst>
              </p:cNvPr>
              <p:cNvSpPr txBox="1">
                <a:spLocks noRot="1" noChangeAspect="1" noMove="1" noResize="1" noEditPoints="1" noAdjustHandles="1" noChangeArrowheads="1" noChangeShapeType="1" noTextEdit="1"/>
              </p:cNvSpPr>
              <p:nvPr/>
            </p:nvSpPr>
            <p:spPr>
              <a:xfrm>
                <a:off x="685902" y="5943534"/>
                <a:ext cx="6934018" cy="406778"/>
              </a:xfrm>
              <a:prstGeom prst="rect">
                <a:avLst/>
              </a:prstGeom>
              <a:blipFill>
                <a:blip r:embed="rId4"/>
                <a:stretch>
                  <a:fillRect l="-792" t="-5970" b="-164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34233532"/>
      </p:ext>
    </p:extLst>
  </p:cSld>
  <p:clrMapOvr>
    <a:masterClrMapping/>
  </p:clrMapOvr>
  <p:transition advTm="31504"/>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263803B-7402-B4C8-837C-E7D3EE60538D}"/>
              </a:ext>
            </a:extLst>
          </p:cNvPr>
          <p:cNvPicPr>
            <a:picLocks noChangeAspect="1"/>
          </p:cNvPicPr>
          <p:nvPr/>
        </p:nvPicPr>
        <p:blipFill>
          <a:blip r:embed="rId2"/>
          <a:stretch>
            <a:fillRect/>
          </a:stretch>
        </p:blipFill>
        <p:spPr>
          <a:xfrm>
            <a:off x="228714" y="1346376"/>
            <a:ext cx="8534176" cy="4165248"/>
          </a:xfrm>
          <a:prstGeom prst="rect">
            <a:avLst/>
          </a:prstGeom>
        </p:spPr>
      </p:pic>
    </p:spTree>
    <p:extLst>
      <p:ext uri="{BB962C8B-B14F-4D97-AF65-F5344CB8AC3E}">
        <p14:creationId xmlns:p14="http://schemas.microsoft.com/office/powerpoint/2010/main" val="440125972"/>
      </p:ext>
    </p:extLst>
  </p:cSld>
  <p:clrMapOvr>
    <a:masterClrMapping/>
  </p:clrMapOvr>
  <p:transition advTm="31504"/>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B789FA0-E30B-B47D-AFE8-0C84F52F1B3E}"/>
              </a:ext>
            </a:extLst>
          </p:cNvPr>
          <p:cNvPicPr>
            <a:picLocks noChangeAspect="1"/>
          </p:cNvPicPr>
          <p:nvPr/>
        </p:nvPicPr>
        <p:blipFill>
          <a:blip r:embed="rId2"/>
          <a:stretch>
            <a:fillRect/>
          </a:stretch>
        </p:blipFill>
        <p:spPr>
          <a:xfrm>
            <a:off x="990694" y="1447852"/>
            <a:ext cx="4300425" cy="1600158"/>
          </a:xfrm>
          <a:prstGeom prst="rect">
            <a:avLst/>
          </a:prstGeom>
        </p:spPr>
      </p:pic>
      <p:pic>
        <p:nvPicPr>
          <p:cNvPr id="6" name="图片 5">
            <a:extLst>
              <a:ext uri="{FF2B5EF4-FFF2-40B4-BE49-F238E27FC236}">
                <a16:creationId xmlns:a16="http://schemas.microsoft.com/office/drawing/2014/main" id="{EDB73E10-676A-92C6-9B63-EF6280B7FD24}"/>
              </a:ext>
            </a:extLst>
          </p:cNvPr>
          <p:cNvPicPr>
            <a:picLocks noChangeAspect="1"/>
          </p:cNvPicPr>
          <p:nvPr/>
        </p:nvPicPr>
        <p:blipFill>
          <a:blip r:embed="rId3"/>
          <a:stretch>
            <a:fillRect/>
          </a:stretch>
        </p:blipFill>
        <p:spPr>
          <a:xfrm>
            <a:off x="1295486" y="3322580"/>
            <a:ext cx="3657504" cy="1686669"/>
          </a:xfrm>
          <a:prstGeom prst="rect">
            <a:avLst/>
          </a:prstGeom>
        </p:spPr>
      </p:pic>
      <p:pic>
        <p:nvPicPr>
          <p:cNvPr id="8" name="图片 7">
            <a:extLst>
              <a:ext uri="{FF2B5EF4-FFF2-40B4-BE49-F238E27FC236}">
                <a16:creationId xmlns:a16="http://schemas.microsoft.com/office/drawing/2014/main" id="{7063A66D-672F-EC6D-9769-689557FFD160}"/>
              </a:ext>
            </a:extLst>
          </p:cNvPr>
          <p:cNvPicPr>
            <a:picLocks noChangeAspect="1"/>
          </p:cNvPicPr>
          <p:nvPr/>
        </p:nvPicPr>
        <p:blipFill>
          <a:blip r:embed="rId4"/>
          <a:stretch>
            <a:fillRect/>
          </a:stretch>
        </p:blipFill>
        <p:spPr>
          <a:xfrm>
            <a:off x="963235" y="5283819"/>
            <a:ext cx="4314642" cy="888309"/>
          </a:xfrm>
          <a:prstGeom prst="rect">
            <a:avLst/>
          </a:prstGeom>
        </p:spPr>
      </p:pic>
    </p:spTree>
    <p:extLst>
      <p:ext uri="{BB962C8B-B14F-4D97-AF65-F5344CB8AC3E}">
        <p14:creationId xmlns:p14="http://schemas.microsoft.com/office/powerpoint/2010/main" val="3115379072"/>
      </p:ext>
    </p:extLst>
  </p:cSld>
  <p:clrMapOvr>
    <a:masterClrMapping/>
  </p:clrMapOvr>
  <p:transition advTm="31504"/>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A9B25B7-D805-6BA5-BC07-6E3D58A479C6}"/>
              </a:ext>
            </a:extLst>
          </p:cNvPr>
          <p:cNvPicPr>
            <a:picLocks noChangeAspect="1"/>
          </p:cNvPicPr>
          <p:nvPr/>
        </p:nvPicPr>
        <p:blipFill>
          <a:blip r:embed="rId2"/>
          <a:stretch>
            <a:fillRect/>
          </a:stretch>
        </p:blipFill>
        <p:spPr>
          <a:xfrm>
            <a:off x="533506" y="1420047"/>
            <a:ext cx="7729776" cy="3657504"/>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E982C60E-26F7-6602-E078-4A2DA6CA0E87}"/>
                  </a:ext>
                </a:extLst>
              </p:cNvPr>
              <p:cNvSpPr txBox="1"/>
              <p:nvPr/>
            </p:nvSpPr>
            <p:spPr>
              <a:xfrm>
                <a:off x="553390" y="5867336"/>
                <a:ext cx="8225991" cy="407356"/>
              </a:xfrm>
              <a:prstGeom prst="rect">
                <a:avLst/>
              </a:prstGeom>
              <a:noFill/>
            </p:spPr>
            <p:txBody>
              <a:bodyPr wrap="square" rtlCol="0">
                <a:spAutoFit/>
              </a:bodyPr>
              <a:lstStyle/>
              <a:p>
                <a:r>
                  <a:rPr lang="en-US" altLang="zh-CN" b="1" dirty="0">
                    <a:highlight>
                      <a:srgbClr val="FFFF00"/>
                    </a:highlight>
                  </a:rPr>
                  <a:t>Here we are using </a:t>
                </a:r>
                <a14:m>
                  <m:oMath xmlns:m="http://schemas.openxmlformats.org/officeDocument/2006/math">
                    <m:sSubSup>
                      <m:sSubSupPr>
                        <m:ctrlPr>
                          <a:rPr lang="en-US" altLang="zh-CN" b="1" i="1" smtClean="0">
                            <a:highlight>
                              <a:srgbClr val="FFFF00"/>
                            </a:highlight>
                            <a:latin typeface="Cambria Math" panose="02040503050406030204" pitchFamily="18" charset="0"/>
                          </a:rPr>
                        </m:ctrlPr>
                      </m:sSubSupPr>
                      <m:e>
                        <m:r>
                          <a:rPr lang="en-US" altLang="zh-CN" b="1" i="1" smtClean="0">
                            <a:highlight>
                              <a:srgbClr val="FFFF00"/>
                            </a:highlight>
                            <a:latin typeface="Cambria Math" panose="02040503050406030204" pitchFamily="18" charset="0"/>
                          </a:rPr>
                          <m:t>𝒔</m:t>
                        </m:r>
                      </m:e>
                      <m:sub>
                        <m:r>
                          <a:rPr lang="en-US" altLang="zh-CN" b="1" i="1" smtClean="0">
                            <a:highlight>
                              <a:srgbClr val="FFFF00"/>
                            </a:highlight>
                            <a:latin typeface="Cambria Math" panose="02040503050406030204" pitchFamily="18" charset="0"/>
                          </a:rPr>
                          <m:t>𝒑</m:t>
                        </m:r>
                      </m:sub>
                      <m:sup>
                        <m:r>
                          <a:rPr lang="en-US" altLang="zh-CN" b="1" i="1" smtClean="0">
                            <a:highlight>
                              <a:srgbClr val="FFFF00"/>
                            </a:highlight>
                            <a:latin typeface="Cambria Math" panose="02040503050406030204" pitchFamily="18" charset="0"/>
                          </a:rPr>
                          <m:t>𝟐</m:t>
                        </m:r>
                        <m:r>
                          <a:rPr lang="en-US" altLang="zh-CN" b="1" i="1" smtClean="0">
                            <a:highlight>
                              <a:srgbClr val="FFFF00"/>
                            </a:highlight>
                            <a:latin typeface="Cambria Math" panose="02040503050406030204" pitchFamily="18" charset="0"/>
                          </a:rPr>
                          <m:t> </m:t>
                        </m:r>
                      </m:sup>
                    </m:sSubSup>
                  </m:oMath>
                </a14:m>
                <a:r>
                  <a:rPr lang="zh-CN" altLang="en-US" b="1" dirty="0">
                    <a:highlight>
                      <a:srgbClr val="FFFF00"/>
                    </a:highlight>
                  </a:rPr>
                  <a:t> </a:t>
                </a:r>
                <a:r>
                  <a:rPr lang="en-US" altLang="zh-CN" b="1" dirty="0">
                    <a:highlight>
                      <a:srgbClr val="FFFF00"/>
                    </a:highlight>
                  </a:rPr>
                  <a:t>as the unbiased estimates for both </a:t>
                </a:r>
                <a14:m>
                  <m:oMath xmlns:m="http://schemas.openxmlformats.org/officeDocument/2006/math">
                    <m:sSubSup>
                      <m:sSubSupPr>
                        <m:ctrlPr>
                          <a:rPr lang="en-US" altLang="zh-CN" b="1" i="1" smtClean="0">
                            <a:highlight>
                              <a:srgbClr val="FFFF00"/>
                            </a:highlight>
                            <a:latin typeface="Cambria Math" panose="02040503050406030204" pitchFamily="18" charset="0"/>
                          </a:rPr>
                        </m:ctrlPr>
                      </m:sSubSupPr>
                      <m:e>
                        <m:r>
                          <a:rPr lang="zh-CN" altLang="en-US" b="1" i="1" smtClean="0">
                            <a:highlight>
                              <a:srgbClr val="FFFF00"/>
                            </a:highlight>
                            <a:latin typeface="Cambria Math" panose="02040503050406030204" pitchFamily="18" charset="0"/>
                          </a:rPr>
                          <m:t>𝝈</m:t>
                        </m:r>
                      </m:e>
                      <m:sub>
                        <m:r>
                          <a:rPr lang="en-US" altLang="zh-CN" b="1" i="1" smtClean="0">
                            <a:highlight>
                              <a:srgbClr val="FFFF00"/>
                            </a:highlight>
                            <a:latin typeface="Cambria Math" panose="02040503050406030204" pitchFamily="18" charset="0"/>
                          </a:rPr>
                          <m:t>𝒙</m:t>
                        </m:r>
                      </m:sub>
                      <m:sup>
                        <m:r>
                          <a:rPr lang="en-US" altLang="zh-CN" b="1" i="1" smtClean="0">
                            <a:highlight>
                              <a:srgbClr val="FFFF00"/>
                            </a:highlight>
                            <a:latin typeface="Cambria Math" panose="02040503050406030204" pitchFamily="18" charset="0"/>
                          </a:rPr>
                          <m:t>𝟐</m:t>
                        </m:r>
                      </m:sup>
                    </m:sSubSup>
                  </m:oMath>
                </a14:m>
                <a:r>
                  <a:rPr lang="zh-CN" altLang="en-US" b="1" dirty="0">
                    <a:highlight>
                      <a:srgbClr val="FFFF00"/>
                    </a:highlight>
                  </a:rPr>
                  <a:t> </a:t>
                </a:r>
                <a:r>
                  <a:rPr lang="en-US" altLang="zh-CN" b="1" dirty="0">
                    <a:highlight>
                      <a:srgbClr val="FFFF00"/>
                    </a:highlight>
                  </a:rPr>
                  <a:t>and </a:t>
                </a:r>
                <a14:m>
                  <m:oMath xmlns:m="http://schemas.openxmlformats.org/officeDocument/2006/math">
                    <m:sSubSup>
                      <m:sSubSupPr>
                        <m:ctrlPr>
                          <a:rPr lang="en-US" altLang="zh-CN" b="1" i="1" smtClean="0">
                            <a:highlight>
                              <a:srgbClr val="FFFF00"/>
                            </a:highlight>
                            <a:latin typeface="Cambria Math" panose="02040503050406030204" pitchFamily="18" charset="0"/>
                          </a:rPr>
                        </m:ctrlPr>
                      </m:sSubSupPr>
                      <m:e>
                        <m:r>
                          <a:rPr lang="zh-CN" altLang="en-US" b="1" i="1" smtClean="0">
                            <a:highlight>
                              <a:srgbClr val="FFFF00"/>
                            </a:highlight>
                            <a:latin typeface="Cambria Math" panose="02040503050406030204" pitchFamily="18" charset="0"/>
                          </a:rPr>
                          <m:t>𝝈</m:t>
                        </m:r>
                      </m:e>
                      <m:sub>
                        <m:r>
                          <a:rPr lang="en-US" altLang="zh-CN" b="1" i="1" smtClean="0">
                            <a:highlight>
                              <a:srgbClr val="FFFF00"/>
                            </a:highlight>
                            <a:latin typeface="Cambria Math" panose="02040503050406030204" pitchFamily="18" charset="0"/>
                          </a:rPr>
                          <m:t>𝒚</m:t>
                        </m:r>
                      </m:sub>
                      <m:sup>
                        <m:r>
                          <a:rPr lang="en-US" altLang="zh-CN" b="1" i="1" smtClean="0">
                            <a:highlight>
                              <a:srgbClr val="FFFF00"/>
                            </a:highlight>
                            <a:latin typeface="Cambria Math" panose="02040503050406030204" pitchFamily="18" charset="0"/>
                          </a:rPr>
                          <m:t>𝟐</m:t>
                        </m:r>
                      </m:sup>
                    </m:sSubSup>
                  </m:oMath>
                </a14:m>
                <a:r>
                  <a:rPr lang="en-US" altLang="zh-CN" b="1" dirty="0">
                    <a:highlight>
                      <a:srgbClr val="FFFF00"/>
                    </a:highlight>
                  </a:rPr>
                  <a:t>. </a:t>
                </a:r>
                <a:endParaRPr lang="zh-CN" altLang="en-US" b="1" dirty="0">
                  <a:highlight>
                    <a:srgbClr val="FFFF00"/>
                  </a:highlight>
                </a:endParaRPr>
              </a:p>
            </p:txBody>
          </p:sp>
        </mc:Choice>
        <mc:Fallback xmlns="">
          <p:sp>
            <p:nvSpPr>
              <p:cNvPr id="3" name="文本框 2">
                <a:extLst>
                  <a:ext uri="{FF2B5EF4-FFF2-40B4-BE49-F238E27FC236}">
                    <a16:creationId xmlns:a16="http://schemas.microsoft.com/office/drawing/2014/main" id="{E982C60E-26F7-6602-E078-4A2DA6CA0E87}"/>
                  </a:ext>
                </a:extLst>
              </p:cNvPr>
              <p:cNvSpPr txBox="1">
                <a:spLocks noRot="1" noChangeAspect="1" noMove="1" noResize="1" noEditPoints="1" noAdjustHandles="1" noChangeArrowheads="1" noChangeShapeType="1" noTextEdit="1"/>
              </p:cNvSpPr>
              <p:nvPr/>
            </p:nvSpPr>
            <p:spPr>
              <a:xfrm>
                <a:off x="553390" y="5867336"/>
                <a:ext cx="8225991" cy="407356"/>
              </a:xfrm>
              <a:prstGeom prst="rect">
                <a:avLst/>
              </a:prstGeom>
              <a:blipFill>
                <a:blip r:embed="rId3"/>
                <a:stretch>
                  <a:fillRect l="-667" t="-4478" b="-16418"/>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C90052EE-994D-6481-A8CB-309F77217A5D}"/>
              </a:ext>
            </a:extLst>
          </p:cNvPr>
          <p:cNvSpPr txBox="1"/>
          <p:nvPr/>
        </p:nvSpPr>
        <p:spPr>
          <a:xfrm>
            <a:off x="76318" y="5287777"/>
            <a:ext cx="7882172" cy="369332"/>
          </a:xfrm>
          <a:prstGeom prst="rect">
            <a:avLst/>
          </a:prstGeom>
          <a:noFill/>
        </p:spPr>
        <p:txBody>
          <a:bodyPr wrap="square">
            <a:spAutoFit/>
          </a:bodyPr>
          <a:lstStyle/>
          <a:p>
            <a:pPr lvl="1"/>
            <a:r>
              <a:rPr lang="en-US" altLang="zh-CN" b="1" dirty="0">
                <a:highlight>
                  <a:srgbClr val="FFFF00"/>
                </a:highlight>
              </a:rPr>
              <a:t>the two populations have a common variance which is unknown</a:t>
            </a:r>
          </a:p>
        </p:txBody>
      </p:sp>
    </p:spTree>
    <p:extLst>
      <p:ext uri="{BB962C8B-B14F-4D97-AF65-F5344CB8AC3E}">
        <p14:creationId xmlns:p14="http://schemas.microsoft.com/office/powerpoint/2010/main" val="3984849388"/>
      </p:ext>
    </p:extLst>
  </p:cSld>
  <p:clrMapOvr>
    <a:masterClrMapping/>
  </p:clrMapOvr>
  <p:transition advTm="31504"/>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24B212D-018F-9BC6-D4F1-82B88BE5F52A}"/>
              </a:ext>
            </a:extLst>
          </p:cNvPr>
          <p:cNvPicPr>
            <a:picLocks noChangeAspect="1"/>
          </p:cNvPicPr>
          <p:nvPr/>
        </p:nvPicPr>
        <p:blipFill>
          <a:blip r:embed="rId2"/>
          <a:stretch>
            <a:fillRect/>
          </a:stretch>
        </p:blipFill>
        <p:spPr>
          <a:xfrm>
            <a:off x="228714" y="1206052"/>
            <a:ext cx="8221836" cy="2209742"/>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E025E6B9-A608-3716-496C-DFD4574CEE73}"/>
                  </a:ext>
                </a:extLst>
              </p:cNvPr>
              <p:cNvSpPr txBox="1"/>
              <p:nvPr/>
            </p:nvSpPr>
            <p:spPr>
              <a:xfrm>
                <a:off x="367722" y="3581396"/>
                <a:ext cx="8408556" cy="2577565"/>
              </a:xfrm>
              <a:prstGeom prst="rect">
                <a:avLst/>
              </a:prstGeom>
              <a:noFill/>
            </p:spPr>
            <p:txBody>
              <a:bodyPr wrap="square" rtlCol="0">
                <a:spAutoFit/>
              </a:bodyPr>
              <a:lstStyle/>
              <a:p>
                <a:r>
                  <a:rPr lang="en-US" altLang="zh-CN" dirty="0"/>
                  <a:t>degrees of freedom </a:t>
                </a:r>
                <a:r>
                  <a:rPr lang="el-GR" altLang="zh-CN" dirty="0">
                    <a:latin typeface="等线" panose="02010600030101010101" pitchFamily="2" charset="-122"/>
                    <a:ea typeface="等线" panose="02010600030101010101" pitchFamily="2" charset="-122"/>
                  </a:rPr>
                  <a:t>ν</a:t>
                </a:r>
                <a14:m>
                  <m:oMath xmlns:m="http://schemas.openxmlformats.org/officeDocument/2006/math">
                    <m:r>
                      <a:rPr lang="en-US" altLang="zh-CN" b="0" i="1" smtClean="0">
                        <a:latin typeface="Cambria Math" panose="02040503050406030204" pitchFamily="18" charset="0"/>
                        <a:ea typeface="等线" panose="02010600030101010101" pitchFamily="2" charset="-122"/>
                      </a:rPr>
                      <m:t>=</m:t>
                    </m:r>
                    <m:sSub>
                      <m:sSubPr>
                        <m:ctrlPr>
                          <a:rPr lang="en-US" altLang="zh-CN" b="0" i="1" smtClean="0">
                            <a:latin typeface="Cambria Math" panose="02040503050406030204" pitchFamily="18" charset="0"/>
                            <a:ea typeface="等线" panose="02010600030101010101" pitchFamily="2" charset="-122"/>
                          </a:rPr>
                        </m:ctrlPr>
                      </m:sSubPr>
                      <m:e>
                        <m:r>
                          <a:rPr lang="en-US" altLang="zh-CN" b="0" i="1" smtClean="0">
                            <a:latin typeface="Cambria Math" panose="02040503050406030204" pitchFamily="18" charset="0"/>
                            <a:ea typeface="等线" panose="02010600030101010101" pitchFamily="2" charset="-122"/>
                          </a:rPr>
                          <m:t>𝑛</m:t>
                        </m:r>
                      </m:e>
                      <m:sub>
                        <m:r>
                          <a:rPr lang="en-US" altLang="zh-CN" b="0" i="1" smtClean="0">
                            <a:latin typeface="Cambria Math" panose="02040503050406030204" pitchFamily="18" charset="0"/>
                            <a:ea typeface="等线" panose="02010600030101010101" pitchFamily="2" charset="-122"/>
                          </a:rPr>
                          <m:t>𝑥</m:t>
                        </m:r>
                      </m:sub>
                    </m:sSub>
                    <m:r>
                      <a:rPr lang="en-US" altLang="zh-CN" b="0" i="1" smtClean="0">
                        <a:latin typeface="Cambria Math" panose="02040503050406030204" pitchFamily="18" charset="0"/>
                        <a:ea typeface="等线" panose="02010600030101010101" pitchFamily="2" charset="-122"/>
                      </a:rPr>
                      <m:t>+</m:t>
                    </m:r>
                    <m:sSub>
                      <m:sSubPr>
                        <m:ctrlPr>
                          <a:rPr lang="en-US" altLang="zh-CN" b="0" i="1" smtClean="0">
                            <a:latin typeface="Cambria Math" panose="02040503050406030204" pitchFamily="18" charset="0"/>
                            <a:ea typeface="等线" panose="02010600030101010101" pitchFamily="2" charset="-122"/>
                          </a:rPr>
                        </m:ctrlPr>
                      </m:sSubPr>
                      <m:e>
                        <m:r>
                          <a:rPr lang="en-US" altLang="zh-CN" b="0" i="1" smtClean="0">
                            <a:latin typeface="Cambria Math" panose="02040503050406030204" pitchFamily="18" charset="0"/>
                            <a:ea typeface="等线" panose="02010600030101010101" pitchFamily="2" charset="-122"/>
                          </a:rPr>
                          <m:t>𝑛</m:t>
                        </m:r>
                      </m:e>
                      <m:sub>
                        <m:r>
                          <a:rPr lang="en-US" altLang="zh-CN" b="0" i="1" smtClean="0">
                            <a:latin typeface="Cambria Math" panose="02040503050406030204" pitchFamily="18" charset="0"/>
                            <a:ea typeface="等线" panose="02010600030101010101" pitchFamily="2" charset="-122"/>
                          </a:rPr>
                          <m:t>𝑦</m:t>
                        </m:r>
                      </m:sub>
                    </m:sSub>
                    <m:r>
                      <a:rPr lang="en-US" altLang="zh-CN" b="0" i="1" smtClean="0">
                        <a:latin typeface="Cambria Math" panose="02040503050406030204" pitchFamily="18" charset="0"/>
                        <a:ea typeface="等线" panose="02010600030101010101" pitchFamily="2" charset="-122"/>
                      </a:rPr>
                      <m:t>−2</m:t>
                    </m:r>
                  </m:oMath>
                </a14:m>
                <a:endParaRPr lang="en-US" altLang="zh-CN" b="0" dirty="0">
                  <a:latin typeface="等线" panose="02010600030101010101" pitchFamily="2" charset="-122"/>
                  <a:ea typeface="等线" panose="02010600030101010101" pitchFamily="2" charset="-122"/>
                </a:endParaRPr>
              </a:p>
              <a:p>
                <a:endParaRPr lang="en-US" altLang="zh-CN" dirty="0"/>
              </a:p>
              <a:p>
                <a:r>
                  <a:rPr lang="en-US" altLang="zh-CN" b="1" dirty="0">
                    <a:highlight>
                      <a:srgbClr val="FFFF00"/>
                    </a:highlight>
                  </a:rPr>
                  <a:t>If we are testing whether or not </a:t>
                </a:r>
                <a14:m>
                  <m:oMath xmlns:m="http://schemas.openxmlformats.org/officeDocument/2006/math">
                    <m:sSub>
                      <m:sSubPr>
                        <m:ctrlPr>
                          <a:rPr lang="en-US" altLang="zh-CN" b="1" i="1" smtClean="0">
                            <a:highlight>
                              <a:srgbClr val="FFFF00"/>
                            </a:highlight>
                            <a:latin typeface="Cambria Math" panose="02040503050406030204" pitchFamily="18" charset="0"/>
                          </a:rPr>
                        </m:ctrlPr>
                      </m:sSubPr>
                      <m:e>
                        <m:r>
                          <a:rPr lang="zh-CN" altLang="en-US" b="1" i="1" smtClean="0">
                            <a:highlight>
                              <a:srgbClr val="FFFF00"/>
                            </a:highlight>
                            <a:latin typeface="Cambria Math" panose="02040503050406030204" pitchFamily="18" charset="0"/>
                          </a:rPr>
                          <m:t>𝝁</m:t>
                        </m:r>
                      </m:e>
                      <m:sub>
                        <m:r>
                          <a:rPr lang="en-US" altLang="zh-CN" b="1" i="1" smtClean="0">
                            <a:highlight>
                              <a:srgbClr val="FFFF00"/>
                            </a:highlight>
                            <a:latin typeface="Cambria Math" panose="02040503050406030204" pitchFamily="18" charset="0"/>
                          </a:rPr>
                          <m:t>𝒙</m:t>
                        </m:r>
                      </m:sub>
                    </m:sSub>
                    <m:r>
                      <a:rPr lang="en-US" altLang="zh-CN" b="1" i="1" smtClean="0">
                        <a:highlight>
                          <a:srgbClr val="FFFF00"/>
                        </a:highlight>
                        <a:latin typeface="Cambria Math" panose="02040503050406030204" pitchFamily="18" charset="0"/>
                      </a:rPr>
                      <m:t>=</m:t>
                    </m:r>
                    <m:sSub>
                      <m:sSubPr>
                        <m:ctrlPr>
                          <a:rPr lang="en-US" altLang="zh-CN" b="1" i="1" smtClean="0">
                            <a:highlight>
                              <a:srgbClr val="FFFF00"/>
                            </a:highlight>
                            <a:latin typeface="Cambria Math" panose="02040503050406030204" pitchFamily="18" charset="0"/>
                          </a:rPr>
                        </m:ctrlPr>
                      </m:sSubPr>
                      <m:e>
                        <m:r>
                          <a:rPr lang="zh-CN" altLang="en-US" b="1" i="1" smtClean="0">
                            <a:highlight>
                              <a:srgbClr val="FFFF00"/>
                            </a:highlight>
                            <a:latin typeface="Cambria Math" panose="02040503050406030204" pitchFamily="18" charset="0"/>
                          </a:rPr>
                          <m:t>𝝁</m:t>
                        </m:r>
                      </m:e>
                      <m:sub>
                        <m:r>
                          <a:rPr lang="en-US" altLang="zh-CN" b="1" i="1" smtClean="0">
                            <a:highlight>
                              <a:srgbClr val="FFFF00"/>
                            </a:highlight>
                            <a:latin typeface="Cambria Math" panose="02040503050406030204" pitchFamily="18" charset="0"/>
                          </a:rPr>
                          <m:t>𝒚</m:t>
                        </m:r>
                      </m:sub>
                    </m:sSub>
                    <m:r>
                      <a:rPr lang="en-US" altLang="zh-CN" b="1" i="1" smtClean="0">
                        <a:highlight>
                          <a:srgbClr val="FFFF00"/>
                        </a:highlight>
                        <a:latin typeface="Cambria Math" panose="02040503050406030204" pitchFamily="18" charset="0"/>
                      </a:rPr>
                      <m:t> </m:t>
                    </m:r>
                    <m:r>
                      <a:rPr lang="en-US" altLang="zh-CN" b="1" i="1" smtClean="0">
                        <a:highlight>
                          <a:srgbClr val="FFFF00"/>
                        </a:highlight>
                        <a:latin typeface="Cambria Math" panose="02040503050406030204" pitchFamily="18" charset="0"/>
                      </a:rPr>
                      <m:t>𝒐𝒓</m:t>
                    </m:r>
                    <m:r>
                      <a:rPr lang="en-US" altLang="zh-CN" b="1" i="1" smtClean="0">
                        <a:highlight>
                          <a:srgbClr val="FFFF00"/>
                        </a:highlight>
                        <a:latin typeface="Cambria Math" panose="02040503050406030204" pitchFamily="18" charset="0"/>
                      </a:rPr>
                      <m:t> </m:t>
                    </m:r>
                    <m:sSub>
                      <m:sSubPr>
                        <m:ctrlPr>
                          <a:rPr lang="en-US" altLang="zh-CN" b="1" i="1" smtClean="0">
                            <a:highlight>
                              <a:srgbClr val="FFFF00"/>
                            </a:highlight>
                            <a:latin typeface="Cambria Math" panose="02040503050406030204" pitchFamily="18" charset="0"/>
                          </a:rPr>
                        </m:ctrlPr>
                      </m:sSubPr>
                      <m:e>
                        <m:r>
                          <a:rPr lang="zh-CN" altLang="en-US" b="1" i="1" smtClean="0">
                            <a:highlight>
                              <a:srgbClr val="FFFF00"/>
                            </a:highlight>
                            <a:latin typeface="Cambria Math" panose="02040503050406030204" pitchFamily="18" charset="0"/>
                          </a:rPr>
                          <m:t>𝝁</m:t>
                        </m:r>
                      </m:e>
                      <m:sub>
                        <m:r>
                          <a:rPr lang="en-US" altLang="zh-CN" b="1" i="1" smtClean="0">
                            <a:highlight>
                              <a:srgbClr val="FFFF00"/>
                            </a:highlight>
                            <a:latin typeface="Cambria Math" panose="02040503050406030204" pitchFamily="18" charset="0"/>
                          </a:rPr>
                          <m:t>𝒙</m:t>
                        </m:r>
                      </m:sub>
                    </m:sSub>
                    <m:r>
                      <a:rPr lang="en-US" altLang="zh-CN" b="1" i="1" smtClean="0">
                        <a:highlight>
                          <a:srgbClr val="FFFF00"/>
                        </a:highlight>
                        <a:latin typeface="Cambria Math" panose="02040503050406030204" pitchFamily="18" charset="0"/>
                      </a:rPr>
                      <m:t>−</m:t>
                    </m:r>
                    <m:sSub>
                      <m:sSubPr>
                        <m:ctrlPr>
                          <a:rPr lang="en-US" altLang="zh-CN" b="1" i="1" smtClean="0">
                            <a:highlight>
                              <a:srgbClr val="FFFF00"/>
                            </a:highlight>
                            <a:latin typeface="Cambria Math" panose="02040503050406030204" pitchFamily="18" charset="0"/>
                          </a:rPr>
                        </m:ctrlPr>
                      </m:sSubPr>
                      <m:e>
                        <m:r>
                          <a:rPr lang="zh-CN" altLang="en-US" b="1" i="1" smtClean="0">
                            <a:highlight>
                              <a:srgbClr val="FFFF00"/>
                            </a:highlight>
                            <a:latin typeface="Cambria Math" panose="02040503050406030204" pitchFamily="18" charset="0"/>
                          </a:rPr>
                          <m:t>𝝁</m:t>
                        </m:r>
                      </m:e>
                      <m:sub>
                        <m:r>
                          <a:rPr lang="en-US" altLang="zh-CN" b="1" i="1" smtClean="0">
                            <a:highlight>
                              <a:srgbClr val="FFFF00"/>
                            </a:highlight>
                            <a:latin typeface="Cambria Math" panose="02040503050406030204" pitchFamily="18" charset="0"/>
                          </a:rPr>
                          <m:t>𝒚</m:t>
                        </m:r>
                      </m:sub>
                    </m:sSub>
                    <m:r>
                      <a:rPr lang="en-US" altLang="zh-CN" b="1" i="1" smtClean="0">
                        <a:highlight>
                          <a:srgbClr val="FFFF00"/>
                        </a:highlight>
                        <a:latin typeface="Cambria Math" panose="02040503050406030204" pitchFamily="18" charset="0"/>
                      </a:rPr>
                      <m:t>=</m:t>
                    </m:r>
                    <m:r>
                      <a:rPr lang="en-US" altLang="zh-CN" b="1" i="1" smtClean="0">
                        <a:highlight>
                          <a:srgbClr val="FFFF00"/>
                        </a:highlight>
                        <a:latin typeface="Cambria Math" panose="02040503050406030204" pitchFamily="18" charset="0"/>
                      </a:rPr>
                      <m:t>𝟎</m:t>
                    </m:r>
                    <m:r>
                      <a:rPr lang="en-US" altLang="zh-CN" b="1" i="1" smtClean="0">
                        <a:highlight>
                          <a:srgbClr val="FFFF00"/>
                        </a:highlight>
                        <a:latin typeface="Cambria Math" panose="02040503050406030204" pitchFamily="18" charset="0"/>
                      </a:rPr>
                      <m:t>, </m:t>
                    </m:r>
                  </m:oMath>
                </a14:m>
                <a:r>
                  <a:rPr lang="zh-CN" altLang="en-US" b="1" dirty="0">
                    <a:highlight>
                      <a:srgbClr val="FFFF00"/>
                    </a:highlight>
                  </a:rPr>
                  <a:t> </a:t>
                </a:r>
                <a:endParaRPr lang="en-US" altLang="zh-CN" b="1" dirty="0">
                  <a:highlight>
                    <a:srgbClr val="FFFF00"/>
                  </a:highlight>
                </a:endParaRPr>
              </a:p>
              <a:p>
                <a:endParaRPr lang="en-US" altLang="zh-CN" dirty="0"/>
              </a:p>
              <a:p>
                <a:r>
                  <a:rPr lang="en-US" altLang="zh-CN" b="1" dirty="0">
                    <a:highlight>
                      <a:srgbClr val="FFFF00"/>
                    </a:highlight>
                  </a:rPr>
                  <a:t>then the test statistic</a:t>
                </a:r>
                <a14:m>
                  <m:oMath xmlns:m="http://schemas.openxmlformats.org/officeDocument/2006/math">
                    <m:r>
                      <a:rPr lang="en-US" altLang="zh-CN" sz="2000" b="1" i="0" smtClean="0">
                        <a:highlight>
                          <a:srgbClr val="FFFF00"/>
                        </a:highlight>
                        <a:latin typeface="Cambria Math" panose="02040503050406030204" pitchFamily="18" charset="0"/>
                      </a:rPr>
                      <m:t> </m:t>
                    </m:r>
                    <m:r>
                      <a:rPr lang="en-US" altLang="zh-CN" sz="2000" b="1" i="0" smtClean="0">
                        <a:highlight>
                          <a:srgbClr val="FFFF00"/>
                        </a:highlight>
                        <a:latin typeface="Cambria Math" panose="02040503050406030204" pitchFamily="18" charset="0"/>
                      </a:rPr>
                      <m:t>𝐓</m:t>
                    </m:r>
                    <m:r>
                      <a:rPr lang="en-US" altLang="zh-CN" sz="2000" b="1" i="1" smtClean="0">
                        <a:highlight>
                          <a:srgbClr val="FFFF00"/>
                        </a:highlight>
                        <a:latin typeface="Cambria Math" panose="02040503050406030204" pitchFamily="18" charset="0"/>
                      </a:rPr>
                      <m:t>=</m:t>
                    </m:r>
                    <m:f>
                      <m:fPr>
                        <m:ctrlPr>
                          <a:rPr lang="en-US" altLang="zh-CN" sz="2000" b="1" i="1" smtClean="0">
                            <a:highlight>
                              <a:srgbClr val="FFFF00"/>
                            </a:highlight>
                            <a:latin typeface="Cambria Math" panose="02040503050406030204" pitchFamily="18" charset="0"/>
                          </a:rPr>
                        </m:ctrlPr>
                      </m:fPr>
                      <m:num>
                        <m:r>
                          <a:rPr lang="en-US" altLang="zh-CN" sz="2000" b="1" i="1" smtClean="0">
                            <a:highlight>
                              <a:srgbClr val="FFFF00"/>
                            </a:highlight>
                            <a:latin typeface="Cambria Math" panose="02040503050406030204" pitchFamily="18" charset="0"/>
                          </a:rPr>
                          <m:t>(</m:t>
                        </m:r>
                        <m:acc>
                          <m:accPr>
                            <m:chr m:val="̅"/>
                            <m:ctrlPr>
                              <a:rPr lang="en-US" altLang="zh-CN" sz="2000" b="1" i="1" smtClean="0">
                                <a:highlight>
                                  <a:srgbClr val="FFFF00"/>
                                </a:highlight>
                                <a:latin typeface="Cambria Math" panose="02040503050406030204" pitchFamily="18" charset="0"/>
                              </a:rPr>
                            </m:ctrlPr>
                          </m:accPr>
                          <m:e>
                            <m:r>
                              <a:rPr lang="en-US" altLang="zh-CN" sz="2000" b="1" i="1" smtClean="0">
                                <a:highlight>
                                  <a:srgbClr val="FFFF00"/>
                                </a:highlight>
                                <a:latin typeface="Cambria Math" panose="02040503050406030204" pitchFamily="18" charset="0"/>
                              </a:rPr>
                              <m:t>𝑿</m:t>
                            </m:r>
                          </m:e>
                        </m:acc>
                        <m:r>
                          <a:rPr lang="en-US" altLang="zh-CN" sz="2000" b="1" i="1" smtClean="0">
                            <a:highlight>
                              <a:srgbClr val="FFFF00"/>
                            </a:highlight>
                            <a:latin typeface="Cambria Math" panose="02040503050406030204" pitchFamily="18" charset="0"/>
                          </a:rPr>
                          <m:t>−</m:t>
                        </m:r>
                        <m:acc>
                          <m:accPr>
                            <m:chr m:val="̅"/>
                            <m:ctrlPr>
                              <a:rPr lang="en-US" altLang="zh-CN" sz="2000" b="1" i="1" smtClean="0">
                                <a:highlight>
                                  <a:srgbClr val="FFFF00"/>
                                </a:highlight>
                                <a:latin typeface="Cambria Math" panose="02040503050406030204" pitchFamily="18" charset="0"/>
                              </a:rPr>
                            </m:ctrlPr>
                          </m:accPr>
                          <m:e>
                            <m:r>
                              <a:rPr lang="en-US" altLang="zh-CN" sz="2000" b="1" i="1" smtClean="0">
                                <a:highlight>
                                  <a:srgbClr val="FFFF00"/>
                                </a:highlight>
                                <a:latin typeface="Cambria Math" panose="02040503050406030204" pitchFamily="18" charset="0"/>
                              </a:rPr>
                              <m:t>𝒀</m:t>
                            </m:r>
                          </m:e>
                        </m:acc>
                        <m:r>
                          <a:rPr lang="en-US" altLang="zh-CN" sz="2000" b="1" i="1" smtClean="0">
                            <a:highlight>
                              <a:srgbClr val="FFFF00"/>
                            </a:highlight>
                            <a:latin typeface="Cambria Math" panose="02040503050406030204" pitchFamily="18" charset="0"/>
                          </a:rPr>
                          <m:t>)−</m:t>
                        </m:r>
                        <m:r>
                          <a:rPr lang="en-US" altLang="zh-CN" sz="2000" b="1" i="1" smtClean="0">
                            <a:highlight>
                              <a:srgbClr val="FFFF00"/>
                            </a:highlight>
                            <a:latin typeface="Cambria Math" panose="02040503050406030204" pitchFamily="18" charset="0"/>
                          </a:rPr>
                          <m:t>𝟎</m:t>
                        </m:r>
                      </m:num>
                      <m:den>
                        <m:rad>
                          <m:radPr>
                            <m:degHide m:val="on"/>
                            <m:ctrlPr>
                              <a:rPr lang="en-US" altLang="zh-CN" sz="2000" b="1" i="1" smtClean="0">
                                <a:highlight>
                                  <a:srgbClr val="FFFF00"/>
                                </a:highlight>
                                <a:latin typeface="Cambria Math" panose="02040503050406030204" pitchFamily="18" charset="0"/>
                              </a:rPr>
                            </m:ctrlPr>
                          </m:radPr>
                          <m:deg/>
                          <m:e>
                            <m:sSubSup>
                              <m:sSubSupPr>
                                <m:ctrlPr>
                                  <a:rPr lang="en-US" altLang="zh-CN" sz="2000" b="1" i="1" smtClean="0">
                                    <a:highlight>
                                      <a:srgbClr val="FFFF00"/>
                                    </a:highlight>
                                    <a:latin typeface="Cambria Math" panose="02040503050406030204" pitchFamily="18" charset="0"/>
                                  </a:rPr>
                                </m:ctrlPr>
                              </m:sSubSupPr>
                              <m:e>
                                <m:r>
                                  <a:rPr lang="en-US" altLang="zh-CN" sz="2000" b="1" i="1" smtClean="0">
                                    <a:highlight>
                                      <a:srgbClr val="FFFF00"/>
                                    </a:highlight>
                                    <a:latin typeface="Cambria Math" panose="02040503050406030204" pitchFamily="18" charset="0"/>
                                  </a:rPr>
                                  <m:t>𝒔</m:t>
                                </m:r>
                              </m:e>
                              <m:sub>
                                <m:r>
                                  <a:rPr lang="en-US" altLang="zh-CN" sz="2000" b="1" i="1" smtClean="0">
                                    <a:highlight>
                                      <a:srgbClr val="FFFF00"/>
                                    </a:highlight>
                                    <a:latin typeface="Cambria Math" panose="02040503050406030204" pitchFamily="18" charset="0"/>
                                  </a:rPr>
                                  <m:t>𝒑</m:t>
                                </m:r>
                              </m:sub>
                              <m:sup>
                                <m:r>
                                  <a:rPr lang="en-US" altLang="zh-CN" sz="2000" b="1" i="1" smtClean="0">
                                    <a:highlight>
                                      <a:srgbClr val="FFFF00"/>
                                    </a:highlight>
                                    <a:latin typeface="Cambria Math" panose="02040503050406030204" pitchFamily="18" charset="0"/>
                                  </a:rPr>
                                  <m:t>𝟐</m:t>
                                </m:r>
                              </m:sup>
                            </m:sSubSup>
                            <m:r>
                              <a:rPr lang="en-US" altLang="zh-CN" sz="2000" b="1" i="1" smtClean="0">
                                <a:highlight>
                                  <a:srgbClr val="FFFF00"/>
                                </a:highlight>
                                <a:latin typeface="Cambria Math" panose="02040503050406030204" pitchFamily="18" charset="0"/>
                              </a:rPr>
                              <m:t>(</m:t>
                            </m:r>
                            <m:f>
                              <m:fPr>
                                <m:ctrlPr>
                                  <a:rPr lang="en-US" altLang="zh-CN" sz="2000" b="1" i="1" smtClean="0">
                                    <a:highlight>
                                      <a:srgbClr val="FFFF00"/>
                                    </a:highlight>
                                    <a:latin typeface="Cambria Math" panose="02040503050406030204" pitchFamily="18" charset="0"/>
                                  </a:rPr>
                                </m:ctrlPr>
                              </m:fPr>
                              <m:num>
                                <m:r>
                                  <a:rPr lang="en-US" altLang="zh-CN" sz="2000" b="1" i="1" smtClean="0">
                                    <a:highlight>
                                      <a:srgbClr val="FFFF00"/>
                                    </a:highlight>
                                    <a:latin typeface="Cambria Math" panose="02040503050406030204" pitchFamily="18" charset="0"/>
                                  </a:rPr>
                                  <m:t>𝟏</m:t>
                                </m:r>
                              </m:num>
                              <m:den>
                                <m:sSub>
                                  <m:sSubPr>
                                    <m:ctrlPr>
                                      <a:rPr lang="en-US" altLang="zh-CN" sz="2000" b="1" i="1" smtClean="0">
                                        <a:highlight>
                                          <a:srgbClr val="FFFF00"/>
                                        </a:highlight>
                                        <a:latin typeface="Cambria Math" panose="02040503050406030204" pitchFamily="18" charset="0"/>
                                      </a:rPr>
                                    </m:ctrlPr>
                                  </m:sSubPr>
                                  <m:e>
                                    <m:r>
                                      <a:rPr lang="en-US" altLang="zh-CN" sz="2000" b="1" i="1" smtClean="0">
                                        <a:highlight>
                                          <a:srgbClr val="FFFF00"/>
                                        </a:highlight>
                                        <a:latin typeface="Cambria Math" panose="02040503050406030204" pitchFamily="18" charset="0"/>
                                      </a:rPr>
                                      <m:t>𝒏</m:t>
                                    </m:r>
                                  </m:e>
                                  <m:sub>
                                    <m:r>
                                      <a:rPr lang="en-US" altLang="zh-CN" sz="2000" b="1" i="1" smtClean="0">
                                        <a:highlight>
                                          <a:srgbClr val="FFFF00"/>
                                        </a:highlight>
                                        <a:latin typeface="Cambria Math" panose="02040503050406030204" pitchFamily="18" charset="0"/>
                                      </a:rPr>
                                      <m:t>𝒙</m:t>
                                    </m:r>
                                  </m:sub>
                                </m:sSub>
                              </m:den>
                            </m:f>
                            <m:r>
                              <a:rPr lang="en-US" altLang="zh-CN" sz="2000" b="1" i="1" smtClean="0">
                                <a:highlight>
                                  <a:srgbClr val="FFFF00"/>
                                </a:highlight>
                                <a:latin typeface="Cambria Math" panose="02040503050406030204" pitchFamily="18" charset="0"/>
                              </a:rPr>
                              <m:t>+</m:t>
                            </m:r>
                            <m:f>
                              <m:fPr>
                                <m:ctrlPr>
                                  <a:rPr lang="en-US" altLang="zh-CN" sz="2000" b="1" i="1" smtClean="0">
                                    <a:highlight>
                                      <a:srgbClr val="FFFF00"/>
                                    </a:highlight>
                                    <a:latin typeface="Cambria Math" panose="02040503050406030204" pitchFamily="18" charset="0"/>
                                  </a:rPr>
                                </m:ctrlPr>
                              </m:fPr>
                              <m:num>
                                <m:r>
                                  <a:rPr lang="en-US" altLang="zh-CN" sz="2000" b="1" i="1" smtClean="0">
                                    <a:highlight>
                                      <a:srgbClr val="FFFF00"/>
                                    </a:highlight>
                                    <a:latin typeface="Cambria Math" panose="02040503050406030204" pitchFamily="18" charset="0"/>
                                  </a:rPr>
                                  <m:t>𝟏</m:t>
                                </m:r>
                              </m:num>
                              <m:den>
                                <m:sSub>
                                  <m:sSubPr>
                                    <m:ctrlPr>
                                      <a:rPr lang="en-US" altLang="zh-CN" sz="2000" b="1" i="1" smtClean="0">
                                        <a:highlight>
                                          <a:srgbClr val="FFFF00"/>
                                        </a:highlight>
                                        <a:latin typeface="Cambria Math" panose="02040503050406030204" pitchFamily="18" charset="0"/>
                                      </a:rPr>
                                    </m:ctrlPr>
                                  </m:sSubPr>
                                  <m:e>
                                    <m:r>
                                      <a:rPr lang="en-US" altLang="zh-CN" sz="2000" b="1" i="1" smtClean="0">
                                        <a:highlight>
                                          <a:srgbClr val="FFFF00"/>
                                        </a:highlight>
                                        <a:latin typeface="Cambria Math" panose="02040503050406030204" pitchFamily="18" charset="0"/>
                                      </a:rPr>
                                      <m:t>𝒏</m:t>
                                    </m:r>
                                  </m:e>
                                  <m:sub>
                                    <m:r>
                                      <a:rPr lang="en-US" altLang="zh-CN" sz="2000" b="1" i="1" smtClean="0">
                                        <a:highlight>
                                          <a:srgbClr val="FFFF00"/>
                                        </a:highlight>
                                        <a:latin typeface="Cambria Math" panose="02040503050406030204" pitchFamily="18" charset="0"/>
                                      </a:rPr>
                                      <m:t>𝒚</m:t>
                                    </m:r>
                                  </m:sub>
                                </m:sSub>
                              </m:den>
                            </m:f>
                            <m:r>
                              <a:rPr lang="en-US" altLang="zh-CN" sz="2000" b="1" i="1" smtClean="0">
                                <a:highlight>
                                  <a:srgbClr val="FFFF00"/>
                                </a:highlight>
                                <a:latin typeface="Cambria Math" panose="02040503050406030204" pitchFamily="18" charset="0"/>
                              </a:rPr>
                              <m:t>)</m:t>
                            </m:r>
                          </m:e>
                        </m:rad>
                      </m:den>
                    </m:f>
                  </m:oMath>
                </a14:m>
                <a:endParaRPr lang="en-US" altLang="zh-CN" sz="2000" b="1" dirty="0">
                  <a:highlight>
                    <a:srgbClr val="FFFF00"/>
                  </a:highlight>
                </a:endParaRPr>
              </a:p>
              <a:p>
                <a:endParaRPr lang="en-US" altLang="zh-CN" sz="2000" dirty="0"/>
              </a:p>
              <a:p>
                <a:r>
                  <a:rPr lang="en-US" altLang="zh-CN" sz="2000" b="1" dirty="0">
                    <a:highlight>
                      <a:srgbClr val="FFFF00"/>
                    </a:highlight>
                  </a:rPr>
                  <a:t>Note: for this scenario, the sample size </a:t>
                </a:r>
                <a14:m>
                  <m:oMath xmlns:m="http://schemas.openxmlformats.org/officeDocument/2006/math">
                    <m:r>
                      <a:rPr lang="en-US" altLang="zh-CN" sz="2000" b="1" i="1" smtClean="0">
                        <a:highlight>
                          <a:srgbClr val="FFFF00"/>
                        </a:highlight>
                        <a:latin typeface="Cambria Math" panose="02040503050406030204" pitchFamily="18" charset="0"/>
                      </a:rPr>
                      <m:t>𝒏</m:t>
                    </m:r>
                    <m:r>
                      <a:rPr lang="en-US" altLang="zh-CN" sz="2000" b="1" i="1" smtClean="0">
                        <a:highlight>
                          <a:srgbClr val="FFFF00"/>
                        </a:highlight>
                        <a:latin typeface="Cambria Math" panose="02040503050406030204" pitchFamily="18" charset="0"/>
                        <a:ea typeface="Cambria Math" panose="02040503050406030204" pitchFamily="18" charset="0"/>
                      </a:rPr>
                      <m:t>&lt;</m:t>
                    </m:r>
                    <m:r>
                      <a:rPr lang="en-US" altLang="zh-CN" sz="2000" b="1" i="1" smtClean="0">
                        <a:highlight>
                          <a:srgbClr val="FFFF00"/>
                        </a:highlight>
                        <a:latin typeface="Cambria Math" panose="02040503050406030204" pitchFamily="18" charset="0"/>
                        <a:ea typeface="Cambria Math" panose="02040503050406030204" pitchFamily="18" charset="0"/>
                      </a:rPr>
                      <m:t>𝟏𝟓</m:t>
                    </m:r>
                  </m:oMath>
                </a14:m>
                <a:r>
                  <a:rPr lang="zh-CN" altLang="en-US" sz="2000" b="1" dirty="0">
                    <a:highlight>
                      <a:srgbClr val="FFFF00"/>
                    </a:highlight>
                  </a:rPr>
                  <a:t> </a:t>
                </a:r>
                <a:r>
                  <a:rPr lang="en-US" altLang="zh-CN" sz="2000" b="1" dirty="0">
                    <a:highlight>
                      <a:srgbClr val="FFFF00"/>
                    </a:highlight>
                  </a:rPr>
                  <a:t>for both populations</a:t>
                </a:r>
                <a:endParaRPr lang="zh-CN" altLang="en-US" sz="2000" b="1" dirty="0">
                  <a:highlight>
                    <a:srgbClr val="FFFF00"/>
                  </a:highlight>
                </a:endParaRPr>
              </a:p>
            </p:txBody>
          </p:sp>
        </mc:Choice>
        <mc:Fallback xmlns="">
          <p:sp>
            <p:nvSpPr>
              <p:cNvPr id="6" name="文本框 5">
                <a:extLst>
                  <a:ext uri="{FF2B5EF4-FFF2-40B4-BE49-F238E27FC236}">
                    <a16:creationId xmlns:a16="http://schemas.microsoft.com/office/drawing/2014/main" id="{E025E6B9-A608-3716-496C-DFD4574CEE73}"/>
                  </a:ext>
                </a:extLst>
              </p:cNvPr>
              <p:cNvSpPr txBox="1">
                <a:spLocks noRot="1" noChangeAspect="1" noMove="1" noResize="1" noEditPoints="1" noAdjustHandles="1" noChangeArrowheads="1" noChangeShapeType="1" noTextEdit="1"/>
              </p:cNvSpPr>
              <p:nvPr/>
            </p:nvSpPr>
            <p:spPr>
              <a:xfrm>
                <a:off x="367722" y="3581396"/>
                <a:ext cx="8408556" cy="2577565"/>
              </a:xfrm>
              <a:prstGeom prst="rect">
                <a:avLst/>
              </a:prstGeom>
              <a:blipFill>
                <a:blip r:embed="rId3"/>
                <a:stretch>
                  <a:fillRect l="-725" t="-1182" b="-3783"/>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AF7C2CB9-80DB-00B1-740A-7E4F8359104D}"/>
              </a:ext>
            </a:extLst>
          </p:cNvPr>
          <p:cNvSpPr txBox="1"/>
          <p:nvPr/>
        </p:nvSpPr>
        <p:spPr>
          <a:xfrm>
            <a:off x="3733822" y="1752644"/>
            <a:ext cx="1904950" cy="369332"/>
          </a:xfrm>
          <a:prstGeom prst="rect">
            <a:avLst/>
          </a:prstGeom>
          <a:noFill/>
        </p:spPr>
        <p:txBody>
          <a:bodyPr wrap="square" rtlCol="0">
            <a:spAutoFit/>
          </a:bodyPr>
          <a:lstStyle/>
          <a:p>
            <a:r>
              <a:rPr lang="en-US" altLang="zh-CN" dirty="0">
                <a:highlight>
                  <a:srgbClr val="FFFF00"/>
                </a:highlight>
              </a:rPr>
              <a:t>test statistic</a:t>
            </a:r>
            <a:endParaRPr lang="zh-CN" altLang="en-US" dirty="0">
              <a:highlight>
                <a:srgbClr val="FFFF00"/>
              </a:highlight>
            </a:endParaRPr>
          </a:p>
        </p:txBody>
      </p:sp>
    </p:spTree>
    <p:extLst>
      <p:ext uri="{BB962C8B-B14F-4D97-AF65-F5344CB8AC3E}">
        <p14:creationId xmlns:p14="http://schemas.microsoft.com/office/powerpoint/2010/main" val="2548912298"/>
      </p:ext>
    </p:extLst>
  </p:cSld>
  <p:clrMapOvr>
    <a:masterClrMapping/>
  </p:clrMapOvr>
  <p:transition advTm="31504"/>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DEB8AFE-532E-F7F4-4C1A-4795343981F8}"/>
              </a:ext>
            </a:extLst>
          </p:cNvPr>
          <p:cNvPicPr>
            <a:picLocks noChangeAspect="1"/>
          </p:cNvPicPr>
          <p:nvPr/>
        </p:nvPicPr>
        <p:blipFill>
          <a:blip r:embed="rId2"/>
          <a:stretch>
            <a:fillRect/>
          </a:stretch>
        </p:blipFill>
        <p:spPr>
          <a:xfrm>
            <a:off x="228714" y="1371654"/>
            <a:ext cx="8150362" cy="2895524"/>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975F007D-F965-0181-38A3-03B5CBB37E1D}"/>
                  </a:ext>
                </a:extLst>
              </p:cNvPr>
              <p:cNvSpPr txBox="1"/>
              <p:nvPr/>
            </p:nvSpPr>
            <p:spPr>
              <a:xfrm>
                <a:off x="5562574" y="2667020"/>
                <a:ext cx="2133544" cy="94525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highlight>
                                <a:srgbClr val="FFFF00"/>
                              </a:highlight>
                              <a:latin typeface="Cambria Math" panose="02040503050406030204" pitchFamily="18" charset="0"/>
                            </a:rPr>
                          </m:ctrlPr>
                        </m:sSubPr>
                        <m:e>
                          <m:r>
                            <a:rPr lang="en-US" altLang="zh-CN" b="1" i="1" smtClean="0">
                              <a:highlight>
                                <a:srgbClr val="FFFF00"/>
                              </a:highlight>
                              <a:latin typeface="Cambria Math" panose="02040503050406030204" pitchFamily="18" charset="0"/>
                            </a:rPr>
                            <m:t>𝒏</m:t>
                          </m:r>
                        </m:e>
                        <m:sub>
                          <m:r>
                            <a:rPr lang="en-US" altLang="zh-CN" b="1" i="1" smtClean="0">
                              <a:highlight>
                                <a:srgbClr val="FFFF00"/>
                              </a:highlight>
                              <a:latin typeface="Cambria Math" panose="02040503050406030204" pitchFamily="18" charset="0"/>
                            </a:rPr>
                            <m:t>𝒙</m:t>
                          </m:r>
                        </m:sub>
                      </m:sSub>
                      <m:r>
                        <a:rPr lang="en-US" altLang="zh-CN" b="1" i="1" smtClean="0">
                          <a:highlight>
                            <a:srgbClr val="FFFF00"/>
                          </a:highlight>
                          <a:latin typeface="Cambria Math" panose="02040503050406030204" pitchFamily="18" charset="0"/>
                        </a:rPr>
                        <m:t>=</m:t>
                      </m:r>
                      <m:r>
                        <a:rPr lang="en-US" altLang="zh-CN" b="1" i="1" smtClean="0">
                          <a:highlight>
                            <a:srgbClr val="FFFF00"/>
                          </a:highlight>
                          <a:latin typeface="Cambria Math" panose="02040503050406030204" pitchFamily="18" charset="0"/>
                        </a:rPr>
                        <m:t>𝟏𝟎</m:t>
                      </m:r>
                      <m:r>
                        <a:rPr lang="en-US" altLang="zh-CN" b="1" i="1" smtClean="0">
                          <a:highlight>
                            <a:srgbClr val="FFFF00"/>
                          </a:highlight>
                          <a:latin typeface="Cambria Math" panose="02040503050406030204" pitchFamily="18" charset="0"/>
                          <a:ea typeface="Cambria Math" panose="02040503050406030204" pitchFamily="18" charset="0"/>
                        </a:rPr>
                        <m:t>&lt;</m:t>
                      </m:r>
                      <m:r>
                        <a:rPr lang="en-US" altLang="zh-CN" b="1" i="1" smtClean="0">
                          <a:highlight>
                            <a:srgbClr val="FFFF00"/>
                          </a:highlight>
                          <a:latin typeface="Cambria Math" panose="02040503050406030204" pitchFamily="18" charset="0"/>
                          <a:ea typeface="Cambria Math" panose="02040503050406030204" pitchFamily="18" charset="0"/>
                        </a:rPr>
                        <m:t>𝟏𝟓</m:t>
                      </m:r>
                    </m:oMath>
                  </m:oMathPara>
                </a14:m>
                <a:endParaRPr lang="en-US" altLang="zh-CN" b="1" dirty="0">
                  <a:highlight>
                    <a:srgbClr val="FFFF00"/>
                  </a:highlight>
                  <a:ea typeface="Cambria Math" panose="02040503050406030204" pitchFamily="18" charset="0"/>
                </a:endParaRPr>
              </a:p>
              <a:p>
                <a:endParaRPr lang="en-US" altLang="zh-CN" b="1" dirty="0">
                  <a:highlight>
                    <a:srgbClr val="FFFF00"/>
                  </a:highlight>
                </a:endParaRPr>
              </a:p>
              <a:p>
                <a:pPr/>
                <a14:m>
                  <m:oMathPara xmlns:m="http://schemas.openxmlformats.org/officeDocument/2006/math">
                    <m:oMathParaPr>
                      <m:jc m:val="centerGroup"/>
                    </m:oMathParaPr>
                    <m:oMath xmlns:m="http://schemas.openxmlformats.org/officeDocument/2006/math">
                      <m:sSub>
                        <m:sSubPr>
                          <m:ctrlPr>
                            <a:rPr lang="en-US" altLang="zh-CN" b="1" i="1" smtClean="0">
                              <a:highlight>
                                <a:srgbClr val="FFFF00"/>
                              </a:highlight>
                              <a:latin typeface="Cambria Math" panose="02040503050406030204" pitchFamily="18" charset="0"/>
                            </a:rPr>
                          </m:ctrlPr>
                        </m:sSubPr>
                        <m:e>
                          <m:r>
                            <a:rPr lang="en-US" altLang="zh-CN" b="1" i="1" smtClean="0">
                              <a:highlight>
                                <a:srgbClr val="FFFF00"/>
                              </a:highlight>
                              <a:latin typeface="Cambria Math" panose="02040503050406030204" pitchFamily="18" charset="0"/>
                            </a:rPr>
                            <m:t>𝒏</m:t>
                          </m:r>
                        </m:e>
                        <m:sub>
                          <m:r>
                            <a:rPr lang="en-US" altLang="zh-CN" b="1" i="1" smtClean="0">
                              <a:highlight>
                                <a:srgbClr val="FFFF00"/>
                              </a:highlight>
                              <a:latin typeface="Cambria Math" panose="02040503050406030204" pitchFamily="18" charset="0"/>
                            </a:rPr>
                            <m:t>𝒚</m:t>
                          </m:r>
                        </m:sub>
                      </m:sSub>
                      <m:r>
                        <a:rPr lang="en-US" altLang="zh-CN" b="1" i="1" smtClean="0">
                          <a:highlight>
                            <a:srgbClr val="FFFF00"/>
                          </a:highlight>
                          <a:latin typeface="Cambria Math" panose="02040503050406030204" pitchFamily="18" charset="0"/>
                        </a:rPr>
                        <m:t>=</m:t>
                      </m:r>
                      <m:r>
                        <a:rPr lang="en-US" altLang="zh-CN" b="1" i="1" smtClean="0">
                          <a:highlight>
                            <a:srgbClr val="FFFF00"/>
                          </a:highlight>
                          <a:latin typeface="Cambria Math" panose="02040503050406030204" pitchFamily="18" charset="0"/>
                        </a:rPr>
                        <m:t>𝟖</m:t>
                      </m:r>
                      <m:r>
                        <a:rPr lang="en-US" altLang="zh-CN" b="1" i="1" smtClean="0">
                          <a:highlight>
                            <a:srgbClr val="FFFF00"/>
                          </a:highlight>
                          <a:latin typeface="Cambria Math" panose="02040503050406030204" pitchFamily="18" charset="0"/>
                          <a:ea typeface="Cambria Math" panose="02040503050406030204" pitchFamily="18" charset="0"/>
                        </a:rPr>
                        <m:t>&lt;</m:t>
                      </m:r>
                      <m:r>
                        <a:rPr lang="en-US" altLang="zh-CN" b="1" i="1" smtClean="0">
                          <a:highlight>
                            <a:srgbClr val="FFFF00"/>
                          </a:highlight>
                          <a:latin typeface="Cambria Math" panose="02040503050406030204" pitchFamily="18" charset="0"/>
                          <a:ea typeface="Cambria Math" panose="02040503050406030204" pitchFamily="18" charset="0"/>
                        </a:rPr>
                        <m:t>𝟏𝟓</m:t>
                      </m:r>
                    </m:oMath>
                  </m:oMathPara>
                </a14:m>
                <a:endParaRPr lang="zh-CN" altLang="en-US" b="1" dirty="0">
                  <a:highlight>
                    <a:srgbClr val="FFFF00"/>
                  </a:highlight>
                </a:endParaRPr>
              </a:p>
            </p:txBody>
          </p:sp>
        </mc:Choice>
        <mc:Fallback xmlns="">
          <p:sp>
            <p:nvSpPr>
              <p:cNvPr id="2" name="文本框 1">
                <a:extLst>
                  <a:ext uri="{FF2B5EF4-FFF2-40B4-BE49-F238E27FC236}">
                    <a16:creationId xmlns:a16="http://schemas.microsoft.com/office/drawing/2014/main" id="{975F007D-F965-0181-38A3-03B5CBB37E1D}"/>
                  </a:ext>
                </a:extLst>
              </p:cNvPr>
              <p:cNvSpPr txBox="1">
                <a:spLocks noRot="1" noChangeAspect="1" noMove="1" noResize="1" noEditPoints="1" noAdjustHandles="1" noChangeArrowheads="1" noChangeShapeType="1" noTextEdit="1"/>
              </p:cNvSpPr>
              <p:nvPr/>
            </p:nvSpPr>
            <p:spPr>
              <a:xfrm>
                <a:off x="5562574" y="2667020"/>
                <a:ext cx="2133544" cy="945259"/>
              </a:xfrm>
              <a:prstGeom prst="rect">
                <a:avLst/>
              </a:prstGeom>
              <a:blipFill>
                <a:blip r:embed="rId3"/>
                <a:stretch>
                  <a:fillRect b="-193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81356570"/>
      </p:ext>
    </p:extLst>
  </p:cSld>
  <p:clrMapOvr>
    <a:masterClrMapping/>
  </p:clrMapOvr>
  <p:transition advTm="31504"/>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3AEAA2CB-9A2B-F0F8-14EB-A761DE2EEA8D}"/>
                  </a:ext>
                </a:extLst>
              </p:cNvPr>
              <p:cNvSpPr txBox="1"/>
              <p:nvPr/>
            </p:nvSpPr>
            <p:spPr>
              <a:xfrm>
                <a:off x="266813" y="1295456"/>
                <a:ext cx="8610374" cy="4730910"/>
              </a:xfrm>
              <a:prstGeom prst="rect">
                <a:avLst/>
              </a:prstGeom>
              <a:noFill/>
            </p:spPr>
            <p:txBody>
              <a:bodyPr wrap="square" rtlCol="0">
                <a:spAutoFit/>
              </a:bodyPr>
              <a:lstStyle/>
              <a:p>
                <a:r>
                  <a:rPr lang="en-US" altLang="zh-CN" sz="2000" b="1" u="sng" dirty="0"/>
                  <a:t>Hypothesis tests concerning </a:t>
                </a:r>
                <a:r>
                  <a:rPr lang="en-US" altLang="zh-CN" sz="2000" b="1" u="sng" dirty="0">
                    <a:highlight>
                      <a:srgbClr val="FFFF00"/>
                    </a:highlight>
                  </a:rPr>
                  <a:t>the difference in two population means-two-sample z-tests with large samples</a:t>
                </a:r>
              </a:p>
              <a:p>
                <a:endParaRPr lang="en-US" altLang="zh-CN" sz="2000" b="1" u="sng" dirty="0"/>
              </a:p>
              <a:p>
                <a:r>
                  <a:rPr lang="en-US" altLang="zh-CN" sz="2000" b="1" u="sng" dirty="0">
                    <a:highlight>
                      <a:srgbClr val="FFFF00"/>
                    </a:highlight>
                  </a:rPr>
                  <a:t>Scenario One </a:t>
                </a:r>
                <a:r>
                  <a:rPr lang="en-US" altLang="zh-CN" sz="2000" b="1" u="sng" dirty="0"/>
                  <a:t>- key assumptions</a:t>
                </a:r>
                <a:r>
                  <a:rPr lang="zh-CN" altLang="en-US" sz="2000" b="1" u="sng" dirty="0"/>
                  <a:t>：</a:t>
                </a:r>
                <a:endParaRPr lang="en-US" altLang="zh-CN" sz="2000" b="1" u="sng" dirty="0"/>
              </a:p>
              <a:p>
                <a:endParaRPr lang="en-US" altLang="zh-CN" sz="2000" b="1" u="sng" dirty="0"/>
              </a:p>
              <a:p>
                <a:pPr marL="800100" lvl="1" indent="-342900">
                  <a:buFont typeface="Arial" panose="020B0604020202020204" pitchFamily="34" charset="0"/>
                  <a:buChar char="•"/>
                </a:pPr>
                <a:r>
                  <a:rPr lang="en-US" altLang="zh-CN" dirty="0"/>
                  <a:t>the two populations are normal</a:t>
                </a:r>
              </a:p>
              <a:p>
                <a:pPr marL="800100" lvl="1" indent="-342900">
                  <a:buFont typeface="Arial" panose="020B0604020202020204" pitchFamily="34" charset="0"/>
                  <a:buChar char="•"/>
                </a:pPr>
                <a:endParaRPr lang="en-US" altLang="zh-CN" dirty="0"/>
              </a:p>
              <a:p>
                <a:pPr marL="800100" lvl="1" indent="-342900">
                  <a:buFont typeface="Arial" panose="020B0604020202020204" pitchFamily="34" charset="0"/>
                  <a:buChar char="•"/>
                </a:pPr>
                <a:r>
                  <a:rPr lang="en-US" altLang="zh-CN" dirty="0"/>
                  <a:t>the two populations are independent</a:t>
                </a:r>
              </a:p>
              <a:p>
                <a:pPr marL="800100" lvl="1" indent="-342900">
                  <a:buFont typeface="Arial" panose="020B0604020202020204" pitchFamily="34" charset="0"/>
                  <a:buChar char="•"/>
                </a:pPr>
                <a:endParaRPr lang="en-US" altLang="zh-CN" dirty="0"/>
              </a:p>
              <a:p>
                <a:pPr marL="800100" lvl="1" indent="-342900">
                  <a:buFont typeface="Arial" panose="020B0604020202020204" pitchFamily="34" charset="0"/>
                  <a:buChar char="•"/>
                </a:pPr>
                <a:r>
                  <a:rPr lang="en-US" altLang="zh-CN" dirty="0"/>
                  <a:t>the population variances of the two populations are the same but </a:t>
                </a:r>
                <a:r>
                  <a:rPr lang="en-US" altLang="zh-CN" u="sng" dirty="0">
                    <a:highlight>
                      <a:srgbClr val="FFFF00"/>
                    </a:highlight>
                  </a:rPr>
                  <a:t>unknown</a:t>
                </a:r>
              </a:p>
              <a:p>
                <a:pPr marL="800100" lvl="1" indent="-342900">
                  <a:buFont typeface="Arial" panose="020B0604020202020204" pitchFamily="34" charset="0"/>
                  <a:buChar char="•"/>
                </a:pPr>
                <a:endParaRPr lang="en-US" altLang="zh-CN" u="sng" dirty="0">
                  <a:highlight>
                    <a:srgbClr val="FFFF00"/>
                  </a:highlight>
                </a:endParaRPr>
              </a:p>
              <a:p>
                <a:pPr marL="800100" lvl="1" indent="-342900">
                  <a:buFont typeface="Arial" panose="020B0604020202020204" pitchFamily="34" charset="0"/>
                  <a:buChar char="•"/>
                </a:pPr>
                <a:r>
                  <a:rPr lang="en-US" altLang="zh-CN" u="sng" dirty="0">
                    <a:highlight>
                      <a:srgbClr val="FFFF00"/>
                    </a:highlight>
                  </a:rPr>
                  <a:t>The sample sizes for the two populations are both large (</a:t>
                </a:r>
                <a14:m>
                  <m:oMath xmlns:m="http://schemas.openxmlformats.org/officeDocument/2006/math">
                    <m:r>
                      <a:rPr lang="en-US" altLang="zh-CN" b="0" i="1" u="sng" smtClean="0">
                        <a:highlight>
                          <a:srgbClr val="FFFF00"/>
                        </a:highlight>
                        <a:latin typeface="Cambria Math" panose="02040503050406030204" pitchFamily="18" charset="0"/>
                      </a:rPr>
                      <m:t>𝑛</m:t>
                    </m:r>
                    <m:r>
                      <a:rPr lang="en-US" altLang="zh-CN" b="0" i="1" u="sng" smtClean="0">
                        <a:highlight>
                          <a:srgbClr val="FFFF00"/>
                        </a:highlight>
                        <a:latin typeface="Cambria Math" panose="02040503050406030204" pitchFamily="18" charset="0"/>
                        <a:ea typeface="Cambria Math" panose="02040503050406030204" pitchFamily="18" charset="0"/>
                      </a:rPr>
                      <m:t>≥30</m:t>
                    </m:r>
                    <m:r>
                      <a:rPr lang="zh-CN" altLang="en-US" b="0" i="1" u="sng" smtClean="0">
                        <a:highlight>
                          <a:srgbClr val="FFFF00"/>
                        </a:highlight>
                        <a:latin typeface="Cambria Math" panose="02040503050406030204" pitchFamily="18" charset="0"/>
                        <a:ea typeface="Cambria Math" panose="02040503050406030204" pitchFamily="18" charset="0"/>
                      </a:rPr>
                      <m:t>）</m:t>
                    </m:r>
                  </m:oMath>
                </a14:m>
                <a:r>
                  <a:rPr lang="en-US" altLang="zh-CN" u="sng" dirty="0">
                    <a:highlight>
                      <a:srgbClr val="FFFF00"/>
                    </a:highlight>
                  </a:rPr>
                  <a:t> </a:t>
                </a:r>
              </a:p>
              <a:p>
                <a:endParaRPr lang="en-US" altLang="zh-CN" sz="2000" u="sng" dirty="0"/>
              </a:p>
              <a:p>
                <a:pPr marL="342900" indent="-342900">
                  <a:buFont typeface="Arial" panose="020B0604020202020204" pitchFamily="34" charset="0"/>
                  <a:buChar char="•"/>
                </a:pPr>
                <a:r>
                  <a:rPr lang="en-US" altLang="zh-CN" dirty="0">
                    <a:highlight>
                      <a:srgbClr val="FFFF00"/>
                    </a:highlight>
                  </a:rPr>
                  <a:t>This test is used when you have two normal populations X and Y with unknown means, </a:t>
                </a:r>
                <a14:m>
                  <m:oMath xmlns:m="http://schemas.openxmlformats.org/officeDocument/2006/math">
                    <m:sSub>
                      <m:sSubPr>
                        <m:ctrlPr>
                          <a:rPr lang="en-US" altLang="zh-CN" i="1" smtClean="0">
                            <a:highlight>
                              <a:srgbClr val="FFFF00"/>
                            </a:highlight>
                            <a:latin typeface="Cambria Math" panose="02040503050406030204" pitchFamily="18" charset="0"/>
                          </a:rPr>
                        </m:ctrlPr>
                      </m:sSubPr>
                      <m:e>
                        <m:r>
                          <a:rPr lang="zh-CN" altLang="en-US" b="0" i="1" smtClean="0">
                            <a:highlight>
                              <a:srgbClr val="FFFF00"/>
                            </a:highlight>
                            <a:latin typeface="Cambria Math" panose="02040503050406030204" pitchFamily="18" charset="0"/>
                          </a:rPr>
                          <m:t>𝜇</m:t>
                        </m:r>
                      </m:e>
                      <m:sub>
                        <m:r>
                          <a:rPr lang="en-US" altLang="zh-CN" b="0" i="1" smtClean="0">
                            <a:highlight>
                              <a:srgbClr val="FFFF00"/>
                            </a:highlight>
                            <a:latin typeface="Cambria Math" panose="02040503050406030204" pitchFamily="18" charset="0"/>
                          </a:rPr>
                          <m:t>𝑥</m:t>
                        </m:r>
                      </m:sub>
                    </m:sSub>
                  </m:oMath>
                </a14:m>
                <a:r>
                  <a:rPr lang="en-US" altLang="zh-CN" dirty="0">
                    <a:highlight>
                      <a:srgbClr val="FFFF00"/>
                    </a:highlight>
                  </a:rPr>
                  <a:t> and </a:t>
                </a:r>
                <a14:m>
                  <m:oMath xmlns:m="http://schemas.openxmlformats.org/officeDocument/2006/math">
                    <m:sSub>
                      <m:sSubPr>
                        <m:ctrlPr>
                          <a:rPr lang="en-US" altLang="zh-CN" i="1" smtClean="0">
                            <a:highlight>
                              <a:srgbClr val="FFFF00"/>
                            </a:highlight>
                            <a:latin typeface="Cambria Math" panose="02040503050406030204" pitchFamily="18" charset="0"/>
                          </a:rPr>
                        </m:ctrlPr>
                      </m:sSubPr>
                      <m:e>
                        <m:r>
                          <a:rPr lang="zh-CN" altLang="en-US" b="0" i="1" smtClean="0">
                            <a:highlight>
                              <a:srgbClr val="FFFF00"/>
                            </a:highlight>
                            <a:latin typeface="Cambria Math" panose="02040503050406030204" pitchFamily="18" charset="0"/>
                          </a:rPr>
                          <m:t>𝜇</m:t>
                        </m:r>
                      </m:e>
                      <m:sub>
                        <m:r>
                          <a:rPr lang="en-US" altLang="zh-CN" b="0" i="1" smtClean="0">
                            <a:highlight>
                              <a:srgbClr val="FFFF00"/>
                            </a:highlight>
                            <a:latin typeface="Cambria Math" panose="02040503050406030204" pitchFamily="18" charset="0"/>
                          </a:rPr>
                          <m:t>𝑦</m:t>
                        </m:r>
                      </m:sub>
                    </m:sSub>
                  </m:oMath>
                </a14:m>
                <a:r>
                  <a:rPr lang="en-US" altLang="zh-CN" dirty="0">
                    <a:highlight>
                      <a:srgbClr val="FFFF00"/>
                    </a:highlight>
                  </a:rPr>
                  <a:t>, and you want to test the difference between the means of these two populations.</a:t>
                </a:r>
              </a:p>
            </p:txBody>
          </p:sp>
        </mc:Choice>
        <mc:Fallback xmlns="">
          <p:sp>
            <p:nvSpPr>
              <p:cNvPr id="3" name="文本框 2">
                <a:extLst>
                  <a:ext uri="{FF2B5EF4-FFF2-40B4-BE49-F238E27FC236}">
                    <a16:creationId xmlns:a16="http://schemas.microsoft.com/office/drawing/2014/main" id="{3AEAA2CB-9A2B-F0F8-14EB-A761DE2EEA8D}"/>
                  </a:ext>
                </a:extLst>
              </p:cNvPr>
              <p:cNvSpPr txBox="1">
                <a:spLocks noRot="1" noChangeAspect="1" noMove="1" noResize="1" noEditPoints="1" noAdjustHandles="1" noChangeArrowheads="1" noChangeShapeType="1" noTextEdit="1"/>
              </p:cNvSpPr>
              <p:nvPr/>
            </p:nvSpPr>
            <p:spPr>
              <a:xfrm>
                <a:off x="266813" y="1295456"/>
                <a:ext cx="8610374" cy="4730910"/>
              </a:xfrm>
              <a:prstGeom prst="rect">
                <a:avLst/>
              </a:prstGeom>
              <a:blipFill>
                <a:blip r:embed="rId2"/>
                <a:stretch>
                  <a:fillRect l="-779" t="-644" r="-71" b="-1160"/>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3B713FBF-55CC-ED4C-EE45-D6A4EBC59207}"/>
              </a:ext>
            </a:extLst>
          </p:cNvPr>
          <p:cNvPicPr>
            <a:picLocks noChangeAspect="1"/>
          </p:cNvPicPr>
          <p:nvPr/>
        </p:nvPicPr>
        <p:blipFill>
          <a:blip r:embed="rId3"/>
          <a:stretch>
            <a:fillRect/>
          </a:stretch>
        </p:blipFill>
        <p:spPr>
          <a:xfrm>
            <a:off x="6095960" y="1752644"/>
            <a:ext cx="2590732" cy="2238391"/>
          </a:xfrm>
          <a:prstGeom prst="rect">
            <a:avLst/>
          </a:prstGeom>
        </p:spPr>
      </p:pic>
    </p:spTree>
  </p:cSld>
  <p:clrMapOvr>
    <a:masterClrMapping/>
  </p:clrMapOvr>
  <p:transition advTm="31504"/>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69D928C-D8A1-8934-C914-7F9638FB2521}"/>
              </a:ext>
            </a:extLst>
          </p:cNvPr>
          <p:cNvPicPr>
            <a:picLocks noChangeAspect="1"/>
          </p:cNvPicPr>
          <p:nvPr/>
        </p:nvPicPr>
        <p:blipFill>
          <a:blip r:embed="rId2"/>
          <a:stretch>
            <a:fillRect/>
          </a:stretch>
        </p:blipFill>
        <p:spPr>
          <a:xfrm>
            <a:off x="304912" y="1295456"/>
            <a:ext cx="8377003" cy="2666930"/>
          </a:xfrm>
          <a:prstGeom prst="rect">
            <a:avLst/>
          </a:prstGeom>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5DAE83E7-4C5C-6B49-836D-58FBB374B15D}"/>
                  </a:ext>
                </a:extLst>
              </p:cNvPr>
              <p:cNvSpPr txBox="1"/>
              <p:nvPr/>
            </p:nvSpPr>
            <p:spPr>
              <a:xfrm>
                <a:off x="533506" y="4343376"/>
                <a:ext cx="4572000" cy="738536"/>
              </a:xfrm>
              <a:prstGeom prst="rect">
                <a:avLst/>
              </a:prstGeom>
              <a:noFill/>
            </p:spPr>
            <p:txBody>
              <a:bodyPr wrap="square">
                <a:spAutoFit/>
              </a:bodyPr>
              <a:lstStyle/>
              <a:p>
                <a:r>
                  <a:rPr lang="en-US" altLang="zh-CN" dirty="0">
                    <a:highlight>
                      <a:srgbClr val="FFFF00"/>
                    </a:highlight>
                  </a:rPr>
                  <a:t>the test statistic</a:t>
                </a:r>
                <a14:m>
                  <m:oMath xmlns:m="http://schemas.openxmlformats.org/officeDocument/2006/math">
                    <m:r>
                      <a:rPr lang="en-US" altLang="zh-CN" sz="1800" b="0" i="0" smtClean="0">
                        <a:highlight>
                          <a:srgbClr val="FFFF00"/>
                        </a:highlight>
                        <a:latin typeface="Cambria Math" panose="02040503050406030204" pitchFamily="18" charset="0"/>
                      </a:rPr>
                      <m:t> </m:t>
                    </m:r>
                    <m:r>
                      <a:rPr lang="en-US" altLang="zh-CN" sz="1800" b="0" i="1" smtClean="0">
                        <a:highlight>
                          <a:srgbClr val="FFFF00"/>
                        </a:highlight>
                        <a:latin typeface="Cambria Math" panose="02040503050406030204" pitchFamily="18" charset="0"/>
                      </a:rPr>
                      <m:t>=</m:t>
                    </m:r>
                    <m:f>
                      <m:fPr>
                        <m:ctrlPr>
                          <a:rPr lang="en-US" altLang="zh-CN" sz="1800" b="0" i="1" smtClean="0">
                            <a:highlight>
                              <a:srgbClr val="FFFF00"/>
                            </a:highlight>
                            <a:latin typeface="Cambria Math" panose="02040503050406030204" pitchFamily="18" charset="0"/>
                          </a:rPr>
                        </m:ctrlPr>
                      </m:fPr>
                      <m:num>
                        <m:r>
                          <a:rPr lang="en-US" altLang="zh-CN" sz="1800" b="0" i="1" smtClean="0">
                            <a:highlight>
                              <a:srgbClr val="FFFF00"/>
                            </a:highlight>
                            <a:latin typeface="Cambria Math" panose="02040503050406030204" pitchFamily="18" charset="0"/>
                          </a:rPr>
                          <m:t>(</m:t>
                        </m:r>
                        <m:acc>
                          <m:accPr>
                            <m:chr m:val="̅"/>
                            <m:ctrlPr>
                              <a:rPr lang="en-US" altLang="zh-CN" sz="1800" b="0" i="1" smtClean="0">
                                <a:highlight>
                                  <a:srgbClr val="FFFF00"/>
                                </a:highlight>
                                <a:latin typeface="Cambria Math" panose="02040503050406030204" pitchFamily="18" charset="0"/>
                              </a:rPr>
                            </m:ctrlPr>
                          </m:accPr>
                          <m:e>
                            <m:r>
                              <a:rPr lang="en-US" altLang="zh-CN" sz="1800" b="0" i="1" smtClean="0">
                                <a:highlight>
                                  <a:srgbClr val="FFFF00"/>
                                </a:highlight>
                                <a:latin typeface="Cambria Math" panose="02040503050406030204" pitchFamily="18" charset="0"/>
                              </a:rPr>
                              <m:t>𝑋</m:t>
                            </m:r>
                          </m:e>
                        </m:acc>
                        <m:r>
                          <a:rPr lang="en-US" altLang="zh-CN" sz="1800" b="0" i="1" smtClean="0">
                            <a:highlight>
                              <a:srgbClr val="FFFF00"/>
                            </a:highlight>
                            <a:latin typeface="Cambria Math" panose="02040503050406030204" pitchFamily="18" charset="0"/>
                          </a:rPr>
                          <m:t>−</m:t>
                        </m:r>
                        <m:acc>
                          <m:accPr>
                            <m:chr m:val="̅"/>
                            <m:ctrlPr>
                              <a:rPr lang="en-US" altLang="zh-CN" sz="1800" b="0" i="1" smtClean="0">
                                <a:highlight>
                                  <a:srgbClr val="FFFF00"/>
                                </a:highlight>
                                <a:latin typeface="Cambria Math" panose="02040503050406030204" pitchFamily="18" charset="0"/>
                              </a:rPr>
                            </m:ctrlPr>
                          </m:accPr>
                          <m:e>
                            <m:r>
                              <a:rPr lang="en-US" altLang="zh-CN" sz="1800" b="0" i="1" smtClean="0">
                                <a:highlight>
                                  <a:srgbClr val="FFFF00"/>
                                </a:highlight>
                                <a:latin typeface="Cambria Math" panose="02040503050406030204" pitchFamily="18" charset="0"/>
                              </a:rPr>
                              <m:t>𝑌</m:t>
                            </m:r>
                          </m:e>
                        </m:acc>
                        <m:r>
                          <a:rPr lang="en-US" altLang="zh-CN" sz="1800" b="0" i="1" smtClean="0">
                            <a:highlight>
                              <a:srgbClr val="FFFF00"/>
                            </a:highlight>
                            <a:latin typeface="Cambria Math" panose="02040503050406030204" pitchFamily="18" charset="0"/>
                          </a:rPr>
                          <m:t>)−0</m:t>
                        </m:r>
                      </m:num>
                      <m:den>
                        <m:rad>
                          <m:radPr>
                            <m:degHide m:val="on"/>
                            <m:ctrlPr>
                              <a:rPr lang="en-US" altLang="zh-CN" sz="1800" b="0" i="1" smtClean="0">
                                <a:highlight>
                                  <a:srgbClr val="FFFF00"/>
                                </a:highlight>
                                <a:latin typeface="Cambria Math" panose="02040503050406030204" pitchFamily="18" charset="0"/>
                              </a:rPr>
                            </m:ctrlPr>
                          </m:radPr>
                          <m:deg/>
                          <m:e>
                            <m:sSubSup>
                              <m:sSubSupPr>
                                <m:ctrlPr>
                                  <a:rPr lang="en-US" altLang="zh-CN" sz="1800" b="0" i="1" smtClean="0">
                                    <a:highlight>
                                      <a:srgbClr val="FFFF00"/>
                                    </a:highlight>
                                    <a:latin typeface="Cambria Math" panose="02040503050406030204" pitchFamily="18" charset="0"/>
                                  </a:rPr>
                                </m:ctrlPr>
                              </m:sSubSupPr>
                              <m:e>
                                <m:r>
                                  <a:rPr lang="en-US" altLang="zh-CN" sz="1800" b="0" i="1" smtClean="0">
                                    <a:highlight>
                                      <a:srgbClr val="FFFF00"/>
                                    </a:highlight>
                                    <a:latin typeface="Cambria Math" panose="02040503050406030204" pitchFamily="18" charset="0"/>
                                  </a:rPr>
                                  <m:t>𝑠</m:t>
                                </m:r>
                              </m:e>
                              <m:sub>
                                <m:r>
                                  <a:rPr lang="en-US" altLang="zh-CN" sz="1800" b="0" i="1" smtClean="0">
                                    <a:highlight>
                                      <a:srgbClr val="FFFF00"/>
                                    </a:highlight>
                                    <a:latin typeface="Cambria Math" panose="02040503050406030204" pitchFamily="18" charset="0"/>
                                  </a:rPr>
                                  <m:t>𝑝</m:t>
                                </m:r>
                              </m:sub>
                              <m:sup>
                                <m:r>
                                  <a:rPr lang="en-US" altLang="zh-CN" sz="1800" b="0" i="1" smtClean="0">
                                    <a:highlight>
                                      <a:srgbClr val="FFFF00"/>
                                    </a:highlight>
                                    <a:latin typeface="Cambria Math" panose="02040503050406030204" pitchFamily="18" charset="0"/>
                                  </a:rPr>
                                  <m:t>2</m:t>
                                </m:r>
                              </m:sup>
                            </m:sSubSup>
                            <m:r>
                              <a:rPr lang="en-US" altLang="zh-CN" sz="1800" b="0" i="1" smtClean="0">
                                <a:highlight>
                                  <a:srgbClr val="FFFF00"/>
                                </a:highlight>
                                <a:latin typeface="Cambria Math" panose="02040503050406030204" pitchFamily="18" charset="0"/>
                              </a:rPr>
                              <m:t>(</m:t>
                            </m:r>
                            <m:f>
                              <m:fPr>
                                <m:ctrlPr>
                                  <a:rPr lang="en-US" altLang="zh-CN" sz="1800" b="0" i="1" smtClean="0">
                                    <a:highlight>
                                      <a:srgbClr val="FFFF00"/>
                                    </a:highlight>
                                    <a:latin typeface="Cambria Math" panose="02040503050406030204" pitchFamily="18" charset="0"/>
                                  </a:rPr>
                                </m:ctrlPr>
                              </m:fPr>
                              <m:num>
                                <m:r>
                                  <a:rPr lang="en-US" altLang="zh-CN" sz="1800" b="0" i="1" smtClean="0">
                                    <a:highlight>
                                      <a:srgbClr val="FFFF00"/>
                                    </a:highlight>
                                    <a:latin typeface="Cambria Math" panose="02040503050406030204" pitchFamily="18" charset="0"/>
                                  </a:rPr>
                                  <m:t>1</m:t>
                                </m:r>
                              </m:num>
                              <m:den>
                                <m:sSub>
                                  <m:sSubPr>
                                    <m:ctrlPr>
                                      <a:rPr lang="en-US" altLang="zh-CN" sz="1800" b="0" i="1" smtClean="0">
                                        <a:highlight>
                                          <a:srgbClr val="FFFF00"/>
                                        </a:highlight>
                                        <a:latin typeface="Cambria Math" panose="02040503050406030204" pitchFamily="18" charset="0"/>
                                      </a:rPr>
                                    </m:ctrlPr>
                                  </m:sSubPr>
                                  <m:e>
                                    <m:r>
                                      <a:rPr lang="en-US" altLang="zh-CN" sz="1800" b="0" i="1" smtClean="0">
                                        <a:highlight>
                                          <a:srgbClr val="FFFF00"/>
                                        </a:highlight>
                                        <a:latin typeface="Cambria Math" panose="02040503050406030204" pitchFamily="18" charset="0"/>
                                      </a:rPr>
                                      <m:t>𝑛</m:t>
                                    </m:r>
                                  </m:e>
                                  <m:sub>
                                    <m:r>
                                      <a:rPr lang="en-US" altLang="zh-CN" sz="1800" b="0" i="1" smtClean="0">
                                        <a:highlight>
                                          <a:srgbClr val="FFFF00"/>
                                        </a:highlight>
                                        <a:latin typeface="Cambria Math" panose="02040503050406030204" pitchFamily="18" charset="0"/>
                                      </a:rPr>
                                      <m:t>𝑥</m:t>
                                    </m:r>
                                  </m:sub>
                                </m:sSub>
                              </m:den>
                            </m:f>
                            <m:r>
                              <a:rPr lang="en-US" altLang="zh-CN" sz="1800" b="0" i="1" smtClean="0">
                                <a:highlight>
                                  <a:srgbClr val="FFFF00"/>
                                </a:highlight>
                                <a:latin typeface="Cambria Math" panose="02040503050406030204" pitchFamily="18" charset="0"/>
                              </a:rPr>
                              <m:t>+</m:t>
                            </m:r>
                            <m:f>
                              <m:fPr>
                                <m:ctrlPr>
                                  <a:rPr lang="en-US" altLang="zh-CN" sz="1800" b="0" i="1" smtClean="0">
                                    <a:highlight>
                                      <a:srgbClr val="FFFF00"/>
                                    </a:highlight>
                                    <a:latin typeface="Cambria Math" panose="02040503050406030204" pitchFamily="18" charset="0"/>
                                  </a:rPr>
                                </m:ctrlPr>
                              </m:fPr>
                              <m:num>
                                <m:r>
                                  <a:rPr lang="en-US" altLang="zh-CN" sz="1800" b="0" i="1" smtClean="0">
                                    <a:highlight>
                                      <a:srgbClr val="FFFF00"/>
                                    </a:highlight>
                                    <a:latin typeface="Cambria Math" panose="02040503050406030204" pitchFamily="18" charset="0"/>
                                  </a:rPr>
                                  <m:t>1</m:t>
                                </m:r>
                              </m:num>
                              <m:den>
                                <m:sSub>
                                  <m:sSubPr>
                                    <m:ctrlPr>
                                      <a:rPr lang="en-US" altLang="zh-CN" sz="1800" b="0" i="1" smtClean="0">
                                        <a:highlight>
                                          <a:srgbClr val="FFFF00"/>
                                        </a:highlight>
                                        <a:latin typeface="Cambria Math" panose="02040503050406030204" pitchFamily="18" charset="0"/>
                                      </a:rPr>
                                    </m:ctrlPr>
                                  </m:sSubPr>
                                  <m:e>
                                    <m:r>
                                      <a:rPr lang="en-US" altLang="zh-CN" sz="1800" b="0" i="1" smtClean="0">
                                        <a:highlight>
                                          <a:srgbClr val="FFFF00"/>
                                        </a:highlight>
                                        <a:latin typeface="Cambria Math" panose="02040503050406030204" pitchFamily="18" charset="0"/>
                                      </a:rPr>
                                      <m:t>𝑛</m:t>
                                    </m:r>
                                  </m:e>
                                  <m:sub>
                                    <m:r>
                                      <a:rPr lang="en-US" altLang="zh-CN" sz="1800" b="0" i="1" smtClean="0">
                                        <a:highlight>
                                          <a:srgbClr val="FFFF00"/>
                                        </a:highlight>
                                        <a:latin typeface="Cambria Math" panose="02040503050406030204" pitchFamily="18" charset="0"/>
                                      </a:rPr>
                                      <m:t>𝑦</m:t>
                                    </m:r>
                                  </m:sub>
                                </m:sSub>
                              </m:den>
                            </m:f>
                            <m:r>
                              <a:rPr lang="en-US" altLang="zh-CN" sz="1800" b="0" i="1" smtClean="0">
                                <a:highlight>
                                  <a:srgbClr val="FFFF00"/>
                                </a:highlight>
                                <a:latin typeface="Cambria Math" panose="02040503050406030204" pitchFamily="18" charset="0"/>
                              </a:rPr>
                              <m:t>)</m:t>
                            </m:r>
                          </m:e>
                        </m:rad>
                      </m:den>
                    </m:f>
                  </m:oMath>
                </a14:m>
                <a:endParaRPr lang="zh-CN" altLang="en-US" dirty="0">
                  <a:highlight>
                    <a:srgbClr val="FFFF00"/>
                  </a:highlight>
                </a:endParaRPr>
              </a:p>
            </p:txBody>
          </p:sp>
        </mc:Choice>
        <mc:Fallback xmlns="">
          <p:sp>
            <p:nvSpPr>
              <p:cNvPr id="4" name="文本框 3">
                <a:extLst>
                  <a:ext uri="{FF2B5EF4-FFF2-40B4-BE49-F238E27FC236}">
                    <a16:creationId xmlns:a16="http://schemas.microsoft.com/office/drawing/2014/main" id="{5DAE83E7-4C5C-6B49-836D-58FBB374B15D}"/>
                  </a:ext>
                </a:extLst>
              </p:cNvPr>
              <p:cNvSpPr txBox="1">
                <a:spLocks noRot="1" noChangeAspect="1" noMove="1" noResize="1" noEditPoints="1" noAdjustHandles="1" noChangeArrowheads="1" noChangeShapeType="1" noTextEdit="1"/>
              </p:cNvSpPr>
              <p:nvPr/>
            </p:nvSpPr>
            <p:spPr>
              <a:xfrm>
                <a:off x="533506" y="4343376"/>
                <a:ext cx="4572000" cy="738536"/>
              </a:xfrm>
              <a:prstGeom prst="rect">
                <a:avLst/>
              </a:prstGeom>
              <a:blipFill>
                <a:blip r:embed="rId3"/>
                <a:stretch>
                  <a:fillRect l="-1200"/>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B15A467D-0A2D-BDC5-7506-EFBABBCC1DDD}"/>
              </a:ext>
            </a:extLst>
          </p:cNvPr>
          <p:cNvPicPr>
            <a:picLocks noChangeAspect="1"/>
          </p:cNvPicPr>
          <p:nvPr/>
        </p:nvPicPr>
        <p:blipFill>
          <a:blip r:embed="rId4"/>
          <a:stretch>
            <a:fillRect/>
          </a:stretch>
        </p:blipFill>
        <p:spPr>
          <a:xfrm>
            <a:off x="3962416" y="4249705"/>
            <a:ext cx="3150497" cy="832207"/>
          </a:xfrm>
          <a:prstGeom prst="rect">
            <a:avLst/>
          </a:prstGeom>
        </p:spPr>
      </p:pic>
    </p:spTree>
    <p:extLst>
      <p:ext uri="{BB962C8B-B14F-4D97-AF65-F5344CB8AC3E}">
        <p14:creationId xmlns:p14="http://schemas.microsoft.com/office/powerpoint/2010/main" val="2717266542"/>
      </p:ext>
    </p:extLst>
  </p:cSld>
  <p:clrMapOvr>
    <a:masterClrMapping/>
  </p:clrMapOvr>
  <p:transition advTm="31504"/>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5D6E6B7-942B-4019-EBFB-B95CFD3F0673}"/>
              </a:ext>
            </a:extLst>
          </p:cNvPr>
          <p:cNvPicPr>
            <a:picLocks noChangeAspect="1"/>
          </p:cNvPicPr>
          <p:nvPr/>
        </p:nvPicPr>
        <p:blipFill>
          <a:blip r:embed="rId2"/>
          <a:stretch>
            <a:fillRect/>
          </a:stretch>
        </p:blipFill>
        <p:spPr>
          <a:xfrm>
            <a:off x="228714" y="1066862"/>
            <a:ext cx="8295104" cy="5333860"/>
          </a:xfrm>
          <a:prstGeom prst="rect">
            <a:avLst/>
          </a:prstGeom>
        </p:spPr>
      </p:pic>
    </p:spTree>
    <p:extLst>
      <p:ext uri="{BB962C8B-B14F-4D97-AF65-F5344CB8AC3E}">
        <p14:creationId xmlns:p14="http://schemas.microsoft.com/office/powerpoint/2010/main" val="2267815525"/>
      </p:ext>
    </p:extLst>
  </p:cSld>
  <p:clrMapOvr>
    <a:masterClrMapping/>
  </p:clrMapOvr>
  <p:transition advTm="31504"/>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17B3D87-7637-75C7-3EB0-2DD5B34D922B}"/>
              </a:ext>
            </a:extLst>
          </p:cNvPr>
          <p:cNvPicPr>
            <a:picLocks noChangeAspect="1"/>
          </p:cNvPicPr>
          <p:nvPr/>
        </p:nvPicPr>
        <p:blipFill>
          <a:blip r:embed="rId2"/>
          <a:stretch>
            <a:fillRect/>
          </a:stretch>
        </p:blipFill>
        <p:spPr>
          <a:xfrm>
            <a:off x="228714" y="1219258"/>
            <a:ext cx="8092393" cy="3733702"/>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8F14D33-FA2A-2FCC-23B2-EC85116C60B7}"/>
                  </a:ext>
                </a:extLst>
              </p:cNvPr>
              <p:cNvSpPr txBox="1"/>
              <p:nvPr/>
            </p:nvSpPr>
            <p:spPr>
              <a:xfrm>
                <a:off x="4572000" y="2057436"/>
                <a:ext cx="3809900" cy="945259"/>
              </a:xfrm>
              <a:prstGeom prst="rect">
                <a:avLst/>
              </a:prstGeom>
              <a:noFill/>
            </p:spPr>
            <p:txBody>
              <a:bodyPr wrap="square" rtlCol="0">
                <a:spAutoFit/>
              </a:bodyPr>
              <a:lstStyle/>
              <a:p>
                <a:r>
                  <a:rPr lang="en-US" altLang="zh-CN" dirty="0">
                    <a:highlight>
                      <a:srgbClr val="FFFF00"/>
                    </a:highlight>
                  </a:rPr>
                  <a:t>Degrees of freedom</a:t>
                </a:r>
              </a:p>
              <a:p>
                <a:endParaRPr lang="en-US" altLang="zh-CN" dirty="0">
                  <a:highlight>
                    <a:srgbClr val="FFFF00"/>
                  </a:highlight>
                </a:endParaRPr>
              </a:p>
              <a:p>
                <a:r>
                  <a:rPr lang="en-US" altLang="zh-CN" dirty="0">
                    <a:highlight>
                      <a:srgbClr val="FFFF00"/>
                    </a:highlight>
                  </a:rPr>
                  <a:t> </a:t>
                </a:r>
                <a:r>
                  <a:rPr lang="el-GR" altLang="zh-CN" dirty="0">
                    <a:highlight>
                      <a:srgbClr val="FFFF00"/>
                    </a:highlight>
                    <a:latin typeface="等线" panose="02010600030101010101" pitchFamily="2" charset="-122"/>
                    <a:ea typeface="等线" panose="02010600030101010101" pitchFamily="2" charset="-122"/>
                  </a:rPr>
                  <a:t>ν</a:t>
                </a:r>
                <a14:m>
                  <m:oMath xmlns:m="http://schemas.openxmlformats.org/officeDocument/2006/math">
                    <m:r>
                      <a:rPr lang="en-US" altLang="zh-CN" b="0" i="1" smtClean="0">
                        <a:highlight>
                          <a:srgbClr val="FFFF00"/>
                        </a:highlight>
                        <a:latin typeface="Cambria Math" panose="02040503050406030204" pitchFamily="18" charset="0"/>
                        <a:ea typeface="等线" panose="02010600030101010101" pitchFamily="2" charset="-122"/>
                      </a:rPr>
                      <m:t>=</m:t>
                    </m:r>
                    <m:sSub>
                      <m:sSubPr>
                        <m:ctrlPr>
                          <a:rPr lang="en-US" altLang="zh-CN" b="0" i="1" smtClean="0">
                            <a:highlight>
                              <a:srgbClr val="FFFF00"/>
                            </a:highlight>
                            <a:latin typeface="Cambria Math" panose="02040503050406030204" pitchFamily="18" charset="0"/>
                            <a:ea typeface="等线" panose="02010600030101010101" pitchFamily="2" charset="-122"/>
                          </a:rPr>
                        </m:ctrlPr>
                      </m:sSubPr>
                      <m:e>
                        <m:r>
                          <a:rPr lang="en-US" altLang="zh-CN" b="0" i="1" smtClean="0">
                            <a:highlight>
                              <a:srgbClr val="FFFF00"/>
                            </a:highlight>
                            <a:latin typeface="Cambria Math" panose="02040503050406030204" pitchFamily="18" charset="0"/>
                            <a:ea typeface="等线" panose="02010600030101010101" pitchFamily="2" charset="-122"/>
                          </a:rPr>
                          <m:t>𝑛</m:t>
                        </m:r>
                      </m:e>
                      <m:sub>
                        <m:r>
                          <a:rPr lang="en-US" altLang="zh-CN" b="0" i="1" smtClean="0">
                            <a:highlight>
                              <a:srgbClr val="FFFF00"/>
                            </a:highlight>
                            <a:latin typeface="Cambria Math" panose="02040503050406030204" pitchFamily="18" charset="0"/>
                            <a:ea typeface="等线" panose="02010600030101010101" pitchFamily="2" charset="-122"/>
                          </a:rPr>
                          <m:t>𝑥</m:t>
                        </m:r>
                      </m:sub>
                    </m:sSub>
                    <m:r>
                      <a:rPr lang="en-US" altLang="zh-CN" b="0" i="1" smtClean="0">
                        <a:highlight>
                          <a:srgbClr val="FFFF00"/>
                        </a:highlight>
                        <a:latin typeface="Cambria Math" panose="02040503050406030204" pitchFamily="18" charset="0"/>
                        <a:ea typeface="等线" panose="02010600030101010101" pitchFamily="2" charset="-122"/>
                      </a:rPr>
                      <m:t>+</m:t>
                    </m:r>
                    <m:sSub>
                      <m:sSubPr>
                        <m:ctrlPr>
                          <a:rPr lang="en-US" altLang="zh-CN" b="0" i="1" smtClean="0">
                            <a:highlight>
                              <a:srgbClr val="FFFF00"/>
                            </a:highlight>
                            <a:latin typeface="Cambria Math" panose="02040503050406030204" pitchFamily="18" charset="0"/>
                            <a:ea typeface="等线" panose="02010600030101010101" pitchFamily="2" charset="-122"/>
                          </a:rPr>
                        </m:ctrlPr>
                      </m:sSubPr>
                      <m:e>
                        <m:r>
                          <a:rPr lang="en-US" altLang="zh-CN" b="0" i="1" smtClean="0">
                            <a:highlight>
                              <a:srgbClr val="FFFF00"/>
                            </a:highlight>
                            <a:latin typeface="Cambria Math" panose="02040503050406030204" pitchFamily="18" charset="0"/>
                            <a:ea typeface="等线" panose="02010600030101010101" pitchFamily="2" charset="-122"/>
                          </a:rPr>
                          <m:t>𝑛</m:t>
                        </m:r>
                      </m:e>
                      <m:sub>
                        <m:r>
                          <a:rPr lang="en-US" altLang="zh-CN" b="0" i="1" smtClean="0">
                            <a:highlight>
                              <a:srgbClr val="FFFF00"/>
                            </a:highlight>
                            <a:latin typeface="Cambria Math" panose="02040503050406030204" pitchFamily="18" charset="0"/>
                            <a:ea typeface="等线" panose="02010600030101010101" pitchFamily="2" charset="-122"/>
                          </a:rPr>
                          <m:t>𝑦</m:t>
                        </m:r>
                      </m:sub>
                    </m:sSub>
                    <m:r>
                      <a:rPr lang="en-US" altLang="zh-CN" b="0" i="1" smtClean="0">
                        <a:highlight>
                          <a:srgbClr val="FFFF00"/>
                        </a:highlight>
                        <a:latin typeface="Cambria Math" panose="02040503050406030204" pitchFamily="18" charset="0"/>
                        <a:ea typeface="等线" panose="02010600030101010101" pitchFamily="2" charset="-122"/>
                      </a:rPr>
                      <m:t>−2=10+8−2=16</m:t>
                    </m:r>
                  </m:oMath>
                </a14:m>
                <a:endParaRPr lang="zh-CN" altLang="en-US" dirty="0">
                  <a:highlight>
                    <a:srgbClr val="FFFF00"/>
                  </a:highlight>
                </a:endParaRPr>
              </a:p>
            </p:txBody>
          </p:sp>
        </mc:Choice>
        <mc:Fallback xmlns="">
          <p:sp>
            <p:nvSpPr>
              <p:cNvPr id="3" name="文本框 2">
                <a:extLst>
                  <a:ext uri="{FF2B5EF4-FFF2-40B4-BE49-F238E27FC236}">
                    <a16:creationId xmlns:a16="http://schemas.microsoft.com/office/drawing/2014/main" id="{F8F14D33-FA2A-2FCC-23B2-EC85116C60B7}"/>
                  </a:ext>
                </a:extLst>
              </p:cNvPr>
              <p:cNvSpPr txBox="1">
                <a:spLocks noRot="1" noChangeAspect="1" noMove="1" noResize="1" noEditPoints="1" noAdjustHandles="1" noChangeArrowheads="1" noChangeShapeType="1" noTextEdit="1"/>
              </p:cNvSpPr>
              <p:nvPr/>
            </p:nvSpPr>
            <p:spPr>
              <a:xfrm>
                <a:off x="4572000" y="2057436"/>
                <a:ext cx="3809900" cy="945259"/>
              </a:xfrm>
              <a:prstGeom prst="rect">
                <a:avLst/>
              </a:prstGeom>
              <a:blipFill>
                <a:blip r:embed="rId3"/>
                <a:stretch>
                  <a:fillRect l="-1280" t="-3871" b="-7742"/>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7359C729-28C7-AAFD-6023-2DFE91553DFD}"/>
              </a:ext>
            </a:extLst>
          </p:cNvPr>
          <p:cNvPicPr>
            <a:picLocks noChangeAspect="1"/>
          </p:cNvPicPr>
          <p:nvPr/>
        </p:nvPicPr>
        <p:blipFill>
          <a:blip r:embed="rId4"/>
          <a:stretch>
            <a:fillRect/>
          </a:stretch>
        </p:blipFill>
        <p:spPr>
          <a:xfrm>
            <a:off x="4191010" y="4914861"/>
            <a:ext cx="3804324" cy="1752554"/>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D969955-6DF3-1870-A70D-EFC7AC4D5151}"/>
                  </a:ext>
                </a:extLst>
              </p:cNvPr>
              <p:cNvSpPr txBox="1"/>
              <p:nvPr/>
            </p:nvSpPr>
            <p:spPr>
              <a:xfrm>
                <a:off x="3048040" y="4114782"/>
                <a:ext cx="2133544" cy="369332"/>
              </a:xfrm>
              <a:prstGeom prst="rect">
                <a:avLst/>
              </a:prstGeom>
              <a:noFill/>
            </p:spPr>
            <p:txBody>
              <a:bodyPr wrap="square" rtlCol="0">
                <a:spAutoFit/>
              </a:bodyPr>
              <a:lstStyle/>
              <a:p>
                <a:r>
                  <a:rPr lang="en-US" altLang="zh-CN" dirty="0">
                    <a:highlight>
                      <a:srgbClr val="FFFF00"/>
                    </a:highlight>
                  </a:rPr>
                  <a:t>We accept </a:t>
                </a:r>
                <a14:m>
                  <m:oMath xmlns:m="http://schemas.openxmlformats.org/officeDocument/2006/math">
                    <m:sSub>
                      <m:sSubPr>
                        <m:ctrlPr>
                          <a:rPr lang="en-US" altLang="zh-CN" i="1" smtClean="0">
                            <a:highlight>
                              <a:srgbClr val="FFFF00"/>
                            </a:highlight>
                            <a:latin typeface="Cambria Math" panose="02040503050406030204" pitchFamily="18" charset="0"/>
                          </a:rPr>
                        </m:ctrlPr>
                      </m:sSubPr>
                      <m:e>
                        <m:r>
                          <a:rPr lang="en-US" altLang="zh-CN" b="0" i="1" smtClean="0">
                            <a:highlight>
                              <a:srgbClr val="FFFF00"/>
                            </a:highlight>
                            <a:latin typeface="Cambria Math" panose="02040503050406030204" pitchFamily="18" charset="0"/>
                          </a:rPr>
                          <m:t>𝐻</m:t>
                        </m:r>
                      </m:e>
                      <m:sub>
                        <m:r>
                          <a:rPr lang="en-US" altLang="zh-CN" b="0" i="1" smtClean="0">
                            <a:highlight>
                              <a:srgbClr val="FFFF00"/>
                            </a:highlight>
                            <a:latin typeface="Cambria Math" panose="02040503050406030204" pitchFamily="18" charset="0"/>
                          </a:rPr>
                          <m:t>0</m:t>
                        </m:r>
                      </m:sub>
                    </m:sSub>
                  </m:oMath>
                </a14:m>
                <a:endParaRPr lang="zh-CN" altLang="en-US" dirty="0">
                  <a:highlight>
                    <a:srgbClr val="FFFF00"/>
                  </a:highlight>
                </a:endParaRPr>
              </a:p>
            </p:txBody>
          </p:sp>
        </mc:Choice>
        <mc:Fallback xmlns="">
          <p:sp>
            <p:nvSpPr>
              <p:cNvPr id="7" name="文本框 6">
                <a:extLst>
                  <a:ext uri="{FF2B5EF4-FFF2-40B4-BE49-F238E27FC236}">
                    <a16:creationId xmlns:a16="http://schemas.microsoft.com/office/drawing/2014/main" id="{0D969955-6DF3-1870-A70D-EFC7AC4D5151}"/>
                  </a:ext>
                </a:extLst>
              </p:cNvPr>
              <p:cNvSpPr txBox="1">
                <a:spLocks noRot="1" noChangeAspect="1" noMove="1" noResize="1" noEditPoints="1" noAdjustHandles="1" noChangeArrowheads="1" noChangeShapeType="1" noTextEdit="1"/>
              </p:cNvSpPr>
              <p:nvPr/>
            </p:nvSpPr>
            <p:spPr>
              <a:xfrm>
                <a:off x="3048040" y="4114782"/>
                <a:ext cx="2133544" cy="369332"/>
              </a:xfrm>
              <a:prstGeom prst="rect">
                <a:avLst/>
              </a:prstGeom>
              <a:blipFill>
                <a:blip r:embed="rId5"/>
                <a:stretch>
                  <a:fillRect l="-2286" t="-9836"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7975984"/>
      </p:ext>
    </p:extLst>
  </p:cSld>
  <p:clrMapOvr>
    <a:masterClrMapping/>
  </p:clrMapOvr>
  <p:transition advTm="31504"/>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3A1F999-2035-3CC9-8353-BF7DC871EB13}"/>
              </a:ext>
            </a:extLst>
          </p:cNvPr>
          <p:cNvPicPr>
            <a:picLocks noChangeAspect="1"/>
          </p:cNvPicPr>
          <p:nvPr/>
        </p:nvPicPr>
        <p:blipFill>
          <a:blip r:embed="rId2"/>
          <a:stretch>
            <a:fillRect/>
          </a:stretch>
        </p:blipFill>
        <p:spPr>
          <a:xfrm>
            <a:off x="457308" y="1219258"/>
            <a:ext cx="7772196" cy="5181464"/>
          </a:xfrm>
          <a:prstGeom prst="rect">
            <a:avLst/>
          </a:prstGeom>
        </p:spPr>
      </p:pic>
    </p:spTree>
    <p:extLst>
      <p:ext uri="{BB962C8B-B14F-4D97-AF65-F5344CB8AC3E}">
        <p14:creationId xmlns:p14="http://schemas.microsoft.com/office/powerpoint/2010/main" val="4018545052"/>
      </p:ext>
    </p:extLst>
  </p:cSld>
  <p:clrMapOvr>
    <a:masterClrMapping/>
  </p:clrMapOvr>
  <p:transition advTm="31504"/>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E5870AC-2A75-D043-BB61-B4793A377D6B}"/>
              </a:ext>
            </a:extLst>
          </p:cNvPr>
          <p:cNvPicPr>
            <a:picLocks noChangeAspect="1"/>
          </p:cNvPicPr>
          <p:nvPr/>
        </p:nvPicPr>
        <p:blipFill>
          <a:blip r:embed="rId2"/>
          <a:stretch>
            <a:fillRect/>
          </a:stretch>
        </p:blipFill>
        <p:spPr>
          <a:xfrm>
            <a:off x="457307" y="609674"/>
            <a:ext cx="8632271" cy="5867246"/>
          </a:xfrm>
          <a:prstGeom prst="rect">
            <a:avLst/>
          </a:prstGeom>
        </p:spPr>
      </p:pic>
      <p:sp>
        <p:nvSpPr>
          <p:cNvPr id="6" name="文本框 5">
            <a:extLst>
              <a:ext uri="{FF2B5EF4-FFF2-40B4-BE49-F238E27FC236}">
                <a16:creationId xmlns:a16="http://schemas.microsoft.com/office/drawing/2014/main" id="{A98AA935-5414-A668-E67B-5E6C7758E831}"/>
              </a:ext>
            </a:extLst>
          </p:cNvPr>
          <p:cNvSpPr txBox="1"/>
          <p:nvPr/>
        </p:nvSpPr>
        <p:spPr>
          <a:xfrm>
            <a:off x="5410178" y="4876762"/>
            <a:ext cx="3352713" cy="923330"/>
          </a:xfrm>
          <a:prstGeom prst="rect">
            <a:avLst/>
          </a:prstGeom>
          <a:noFill/>
        </p:spPr>
        <p:txBody>
          <a:bodyPr wrap="square" rtlCol="0">
            <a:spAutoFit/>
          </a:bodyPr>
          <a:lstStyle/>
          <a:p>
            <a:r>
              <a:rPr lang="en-US" altLang="zh-CN" dirty="0">
                <a:highlight>
                  <a:srgbClr val="FFFF00"/>
                </a:highlight>
              </a:rPr>
              <a:t>Note here: the pooled sample variance is calculated differently from our book. </a:t>
            </a:r>
            <a:endParaRPr lang="zh-CN" altLang="en-US" dirty="0">
              <a:highlight>
                <a:srgbClr val="FFFF00"/>
              </a:highlight>
            </a:endParaRPr>
          </a:p>
        </p:txBody>
      </p:sp>
    </p:spTree>
    <p:extLst>
      <p:ext uri="{BB962C8B-B14F-4D97-AF65-F5344CB8AC3E}">
        <p14:creationId xmlns:p14="http://schemas.microsoft.com/office/powerpoint/2010/main" val="1714260789"/>
      </p:ext>
    </p:extLst>
  </p:cSld>
  <p:clrMapOvr>
    <a:masterClrMapping/>
  </p:clrMapOvr>
  <p:transition advTm="31504"/>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28E436A-144A-366A-D51C-C8EF3CDEAD74}"/>
              </a:ext>
            </a:extLst>
          </p:cNvPr>
          <p:cNvPicPr>
            <a:picLocks noChangeAspect="1"/>
          </p:cNvPicPr>
          <p:nvPr/>
        </p:nvPicPr>
        <p:blipFill>
          <a:blip r:embed="rId2"/>
          <a:stretch>
            <a:fillRect/>
          </a:stretch>
        </p:blipFill>
        <p:spPr>
          <a:xfrm>
            <a:off x="457308" y="1295456"/>
            <a:ext cx="7471965" cy="5257662"/>
          </a:xfrm>
          <a:prstGeom prst="rect">
            <a:avLst/>
          </a:prstGeom>
        </p:spPr>
      </p:pic>
    </p:spTree>
    <p:extLst>
      <p:ext uri="{BB962C8B-B14F-4D97-AF65-F5344CB8AC3E}">
        <p14:creationId xmlns:p14="http://schemas.microsoft.com/office/powerpoint/2010/main" val="210007265"/>
      </p:ext>
    </p:extLst>
  </p:cSld>
  <p:clrMapOvr>
    <a:masterClrMapping/>
  </p:clrMapOvr>
  <p:transition advTm="31504"/>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7856658-603D-E8C3-172B-201A197A22A6}"/>
              </a:ext>
            </a:extLst>
          </p:cNvPr>
          <p:cNvPicPr>
            <a:picLocks noChangeAspect="1"/>
          </p:cNvPicPr>
          <p:nvPr/>
        </p:nvPicPr>
        <p:blipFill>
          <a:blip r:embed="rId2"/>
          <a:stretch>
            <a:fillRect/>
          </a:stretch>
        </p:blipFill>
        <p:spPr>
          <a:xfrm>
            <a:off x="685902" y="1594419"/>
            <a:ext cx="7555210" cy="2209742"/>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9FF2F0BB-6093-222C-F63A-4A5CEBF27194}"/>
                  </a:ext>
                </a:extLst>
              </p:cNvPr>
              <p:cNvSpPr txBox="1"/>
              <p:nvPr/>
            </p:nvSpPr>
            <p:spPr>
              <a:xfrm>
                <a:off x="4191010" y="2514624"/>
                <a:ext cx="2057346" cy="369332"/>
              </a:xfrm>
              <a:prstGeom prst="rect">
                <a:avLst/>
              </a:prstGeom>
              <a:noFill/>
            </p:spPr>
            <p:txBody>
              <a:bodyPr wrap="square" rtlCol="0">
                <a:spAutoFit/>
              </a:bodyPr>
              <a:lstStyle/>
              <a:p>
                <a:r>
                  <a:rPr lang="en-US" altLang="zh-CN" b="1" dirty="0">
                    <a:highlight>
                      <a:srgbClr val="FFFF00"/>
                    </a:highlight>
                  </a:rPr>
                  <a:t>We reject </a:t>
                </a:r>
                <a14:m>
                  <m:oMath xmlns:m="http://schemas.openxmlformats.org/officeDocument/2006/math">
                    <m:sSub>
                      <m:sSubPr>
                        <m:ctrlPr>
                          <a:rPr lang="en-US" altLang="zh-CN" b="1" i="1" smtClean="0">
                            <a:highlight>
                              <a:srgbClr val="FFFF00"/>
                            </a:highlight>
                            <a:latin typeface="Cambria Math" panose="02040503050406030204" pitchFamily="18" charset="0"/>
                          </a:rPr>
                        </m:ctrlPr>
                      </m:sSubPr>
                      <m:e>
                        <m:r>
                          <a:rPr lang="en-US" altLang="zh-CN" b="1" i="1" smtClean="0">
                            <a:highlight>
                              <a:srgbClr val="FFFF00"/>
                            </a:highlight>
                            <a:latin typeface="Cambria Math" panose="02040503050406030204" pitchFamily="18" charset="0"/>
                          </a:rPr>
                          <m:t>𝑯</m:t>
                        </m:r>
                      </m:e>
                      <m:sub>
                        <m:r>
                          <a:rPr lang="en-US" altLang="zh-CN" b="1" i="1" smtClean="0">
                            <a:highlight>
                              <a:srgbClr val="FFFF00"/>
                            </a:highlight>
                            <a:latin typeface="Cambria Math" panose="02040503050406030204" pitchFamily="18" charset="0"/>
                          </a:rPr>
                          <m:t>𝟎</m:t>
                        </m:r>
                      </m:sub>
                    </m:sSub>
                  </m:oMath>
                </a14:m>
                <a:endParaRPr lang="zh-CN" altLang="en-US" b="1" dirty="0">
                  <a:highlight>
                    <a:srgbClr val="FFFF00"/>
                  </a:highlight>
                </a:endParaRPr>
              </a:p>
            </p:txBody>
          </p:sp>
        </mc:Choice>
        <mc:Fallback xmlns="">
          <p:sp>
            <p:nvSpPr>
              <p:cNvPr id="2" name="文本框 1">
                <a:extLst>
                  <a:ext uri="{FF2B5EF4-FFF2-40B4-BE49-F238E27FC236}">
                    <a16:creationId xmlns:a16="http://schemas.microsoft.com/office/drawing/2014/main" id="{9FF2F0BB-6093-222C-F63A-4A5CEBF27194}"/>
                  </a:ext>
                </a:extLst>
              </p:cNvPr>
              <p:cNvSpPr txBox="1">
                <a:spLocks noRot="1" noChangeAspect="1" noMove="1" noResize="1" noEditPoints="1" noAdjustHandles="1" noChangeArrowheads="1" noChangeShapeType="1" noTextEdit="1"/>
              </p:cNvSpPr>
              <p:nvPr/>
            </p:nvSpPr>
            <p:spPr>
              <a:xfrm>
                <a:off x="4191010" y="2514624"/>
                <a:ext cx="2057346" cy="369332"/>
              </a:xfrm>
              <a:prstGeom prst="rect">
                <a:avLst/>
              </a:prstGeom>
              <a:blipFill>
                <a:blip r:embed="rId3"/>
                <a:stretch>
                  <a:fillRect l="-2671" t="-10000"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3887114"/>
      </p:ext>
    </p:extLst>
  </p:cSld>
  <p:clrMapOvr>
    <a:masterClrMapping/>
  </p:clrMapOvr>
  <p:transition advTm="31504"/>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CC83705-5FA1-BD06-D19C-485D2FC4726E}"/>
              </a:ext>
            </a:extLst>
          </p:cNvPr>
          <p:cNvPicPr>
            <a:picLocks noChangeAspect="1"/>
          </p:cNvPicPr>
          <p:nvPr/>
        </p:nvPicPr>
        <p:blipFill>
          <a:blip r:embed="rId2"/>
          <a:stretch>
            <a:fillRect/>
          </a:stretch>
        </p:blipFill>
        <p:spPr>
          <a:xfrm>
            <a:off x="533506" y="1295456"/>
            <a:ext cx="6914968" cy="5181464"/>
          </a:xfrm>
          <a:prstGeom prst="rect">
            <a:avLst/>
          </a:prstGeom>
        </p:spPr>
      </p:pic>
      <p:sp>
        <p:nvSpPr>
          <p:cNvPr id="4" name="文本框 3">
            <a:extLst>
              <a:ext uri="{FF2B5EF4-FFF2-40B4-BE49-F238E27FC236}">
                <a16:creationId xmlns:a16="http://schemas.microsoft.com/office/drawing/2014/main" id="{27F32040-C3F4-C956-C305-377E0FD14232}"/>
              </a:ext>
            </a:extLst>
          </p:cNvPr>
          <p:cNvSpPr txBox="1"/>
          <p:nvPr/>
        </p:nvSpPr>
        <p:spPr>
          <a:xfrm>
            <a:off x="3886218" y="1676446"/>
            <a:ext cx="4648078" cy="646331"/>
          </a:xfrm>
          <a:prstGeom prst="rect">
            <a:avLst/>
          </a:prstGeom>
          <a:noFill/>
        </p:spPr>
        <p:txBody>
          <a:bodyPr wrap="square" rtlCol="0">
            <a:spAutoFit/>
          </a:bodyPr>
          <a:lstStyle/>
          <a:p>
            <a:r>
              <a:rPr lang="en-US" altLang="zh-CN" dirty="0">
                <a:highlight>
                  <a:srgbClr val="FFFF00"/>
                </a:highlight>
              </a:rPr>
              <a:t>Note: now it is z-test because the population variances are known</a:t>
            </a:r>
            <a:endParaRPr lang="zh-CN" altLang="en-US" dirty="0">
              <a:highlight>
                <a:srgbClr val="FFFF00"/>
              </a:highlight>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CE349FBF-4EDB-58B9-6837-473BC33EEED5}"/>
                  </a:ext>
                </a:extLst>
              </p:cNvPr>
              <p:cNvSpPr txBox="1"/>
              <p:nvPr/>
            </p:nvSpPr>
            <p:spPr>
              <a:xfrm>
                <a:off x="3276634" y="5562544"/>
                <a:ext cx="1676356" cy="369332"/>
              </a:xfrm>
              <a:prstGeom prst="rect">
                <a:avLst/>
              </a:prstGeom>
              <a:noFill/>
            </p:spPr>
            <p:txBody>
              <a:bodyPr wrap="square" rtlCol="0">
                <a:spAutoFit/>
              </a:bodyPr>
              <a:lstStyle/>
              <a:p>
                <a:r>
                  <a:rPr lang="en-US" altLang="zh-CN" b="1" dirty="0">
                    <a:highlight>
                      <a:srgbClr val="FFFF00"/>
                    </a:highlight>
                  </a:rPr>
                  <a:t>We accept </a:t>
                </a:r>
                <a14:m>
                  <m:oMath xmlns:m="http://schemas.openxmlformats.org/officeDocument/2006/math">
                    <m:sSub>
                      <m:sSubPr>
                        <m:ctrlPr>
                          <a:rPr lang="en-US" altLang="zh-CN" b="1" i="1" smtClean="0">
                            <a:highlight>
                              <a:srgbClr val="FFFF00"/>
                            </a:highlight>
                            <a:latin typeface="Cambria Math" panose="02040503050406030204" pitchFamily="18" charset="0"/>
                          </a:rPr>
                        </m:ctrlPr>
                      </m:sSubPr>
                      <m:e>
                        <m:r>
                          <a:rPr lang="en-US" altLang="zh-CN" b="1" i="1" smtClean="0">
                            <a:highlight>
                              <a:srgbClr val="FFFF00"/>
                            </a:highlight>
                            <a:latin typeface="Cambria Math" panose="02040503050406030204" pitchFamily="18" charset="0"/>
                          </a:rPr>
                          <m:t>𝑯</m:t>
                        </m:r>
                      </m:e>
                      <m:sub>
                        <m:r>
                          <a:rPr lang="en-US" altLang="zh-CN" b="1" i="1" smtClean="0">
                            <a:highlight>
                              <a:srgbClr val="FFFF00"/>
                            </a:highlight>
                            <a:latin typeface="Cambria Math" panose="02040503050406030204" pitchFamily="18" charset="0"/>
                          </a:rPr>
                          <m:t>𝟎</m:t>
                        </m:r>
                      </m:sub>
                    </m:sSub>
                  </m:oMath>
                </a14:m>
                <a:endParaRPr lang="zh-CN" altLang="en-US" b="1" dirty="0">
                  <a:highlight>
                    <a:srgbClr val="FFFF00"/>
                  </a:highlight>
                </a:endParaRPr>
              </a:p>
            </p:txBody>
          </p:sp>
        </mc:Choice>
        <mc:Fallback xmlns="">
          <p:sp>
            <p:nvSpPr>
              <p:cNvPr id="2" name="文本框 1">
                <a:extLst>
                  <a:ext uri="{FF2B5EF4-FFF2-40B4-BE49-F238E27FC236}">
                    <a16:creationId xmlns:a16="http://schemas.microsoft.com/office/drawing/2014/main" id="{CE349FBF-4EDB-58B9-6837-473BC33EEED5}"/>
                  </a:ext>
                </a:extLst>
              </p:cNvPr>
              <p:cNvSpPr txBox="1">
                <a:spLocks noRot="1" noChangeAspect="1" noMove="1" noResize="1" noEditPoints="1" noAdjustHandles="1" noChangeArrowheads="1" noChangeShapeType="1" noTextEdit="1"/>
              </p:cNvSpPr>
              <p:nvPr/>
            </p:nvSpPr>
            <p:spPr>
              <a:xfrm>
                <a:off x="3276634" y="5562544"/>
                <a:ext cx="1676356" cy="369332"/>
              </a:xfrm>
              <a:prstGeom prst="rect">
                <a:avLst/>
              </a:prstGeom>
              <a:blipFill>
                <a:blip r:embed="rId3"/>
                <a:stretch>
                  <a:fillRect l="-3285" t="-8197"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75194888"/>
      </p:ext>
    </p:extLst>
  </p:cSld>
  <p:clrMapOvr>
    <a:masterClrMapping/>
  </p:clrMapOvr>
  <p:transition advTm="31504"/>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3B9196A-CC30-ED2F-B4A6-C8A24B46BFDB}"/>
              </a:ext>
            </a:extLst>
          </p:cNvPr>
          <p:cNvPicPr>
            <a:picLocks noChangeAspect="1"/>
          </p:cNvPicPr>
          <p:nvPr/>
        </p:nvPicPr>
        <p:blipFill>
          <a:blip r:embed="rId2"/>
          <a:stretch>
            <a:fillRect/>
          </a:stretch>
        </p:blipFill>
        <p:spPr>
          <a:xfrm>
            <a:off x="228714" y="1676446"/>
            <a:ext cx="7812022" cy="990574"/>
          </a:xfrm>
          <a:prstGeom prst="rect">
            <a:avLst/>
          </a:prstGeom>
        </p:spPr>
      </p:pic>
    </p:spTree>
    <p:extLst>
      <p:ext uri="{BB962C8B-B14F-4D97-AF65-F5344CB8AC3E}">
        <p14:creationId xmlns:p14="http://schemas.microsoft.com/office/powerpoint/2010/main" val="936384100"/>
      </p:ext>
    </p:extLst>
  </p:cSld>
  <p:clrMapOvr>
    <a:masterClrMapping/>
  </p:clrMapOvr>
  <p:transition advTm="31504"/>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文本框 143361"/>
          <p:cNvSpPr txBox="1">
            <a:spLocks noChangeArrowheads="1"/>
          </p:cNvSpPr>
          <p:nvPr/>
        </p:nvSpPr>
        <p:spPr bwMode="auto">
          <a:xfrm>
            <a:off x="152516" y="2057436"/>
            <a:ext cx="8380412" cy="308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zh-CN" sz="5400" dirty="0">
                <a:solidFill>
                  <a:srgbClr val="00B9CC"/>
                </a:solidFill>
                <a:latin typeface="UniversLTStd-BoldCn" charset="0"/>
                <a:ea typeface="宋体" panose="02010600030101010101" pitchFamily="2" charset="-122"/>
              </a:rPr>
              <a:t>Practice Time!</a:t>
            </a:r>
          </a:p>
          <a:p>
            <a:pPr algn="ctr" eaLnBrk="1" hangingPunct="1"/>
            <a:endParaRPr lang="en-US" altLang="zh-CN" sz="5400" dirty="0">
              <a:solidFill>
                <a:srgbClr val="00B9CC"/>
              </a:solidFill>
              <a:latin typeface="UniversLTStd-BoldCn" charset="0"/>
              <a:ea typeface="宋体" panose="02010600030101010101" pitchFamily="2" charset="-122"/>
            </a:endParaRPr>
          </a:p>
          <a:p>
            <a:pPr algn="ctr" eaLnBrk="1" hangingPunct="1"/>
            <a:endParaRPr lang="en-US" altLang="zh-CN" sz="3600" dirty="0">
              <a:solidFill>
                <a:srgbClr val="00B9CC"/>
              </a:solidFill>
              <a:latin typeface="UniversLTStd-BoldCn" charset="0"/>
              <a:ea typeface="宋体" panose="02010600030101010101" pitchFamily="2" charset="-122"/>
            </a:endParaRPr>
          </a:p>
          <a:p>
            <a:pPr algn="ctr" eaLnBrk="1" hangingPunct="1"/>
            <a:endParaRPr lang="en-US" altLang="zh-CN" sz="4800" dirty="0">
              <a:solidFill>
                <a:srgbClr val="00B9CC"/>
              </a:solidFill>
              <a:latin typeface="UniversLTStd-BoldCn" charset="0"/>
              <a:ea typeface="宋体" panose="02010600030101010101" pitchFamily="2" charset="-122"/>
            </a:endParaRPr>
          </a:p>
        </p:txBody>
      </p:sp>
    </p:spTree>
    <p:custDataLst>
      <p:tags r:id="rId1"/>
    </p:custDataLst>
    <p:extLst>
      <p:ext uri="{BB962C8B-B14F-4D97-AF65-F5344CB8AC3E}">
        <p14:creationId xmlns:p14="http://schemas.microsoft.com/office/powerpoint/2010/main" val="4123753272"/>
      </p:ext>
    </p:extLst>
  </p:cSld>
  <p:clrMapOvr>
    <a:masterClrMapping/>
  </p:clrMapOvr>
  <p:transition advTm="8954"/>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50AF5605-CC71-5267-4F67-1D501D78C277}"/>
                  </a:ext>
                </a:extLst>
              </p:cNvPr>
              <p:cNvSpPr txBox="1"/>
              <p:nvPr/>
            </p:nvSpPr>
            <p:spPr>
              <a:xfrm>
                <a:off x="304912" y="1219258"/>
                <a:ext cx="8076988" cy="5218032"/>
              </a:xfrm>
              <a:prstGeom prst="rect">
                <a:avLst/>
              </a:prstGeom>
              <a:noFill/>
            </p:spPr>
            <p:txBody>
              <a:bodyPr wrap="square" rtlCol="0">
                <a:spAutoFit/>
              </a:bodyPr>
              <a:lstStyle/>
              <a:p>
                <a:r>
                  <a:rPr lang="en-US" altLang="zh-CN" sz="2000" b="1" dirty="0">
                    <a:highlight>
                      <a:srgbClr val="FFFF00"/>
                    </a:highlight>
                  </a:rPr>
                  <a:t>Key points:</a:t>
                </a:r>
              </a:p>
              <a:p>
                <a:endParaRPr lang="en-US" altLang="zh-CN" sz="2000" b="1" dirty="0"/>
              </a:p>
              <a:p>
                <a:pPr marL="342900" indent="-342900">
                  <a:buFont typeface="Arial" panose="020B0604020202020204" pitchFamily="34" charset="0"/>
                  <a:buChar char="•"/>
                </a:pPr>
                <a:r>
                  <a:rPr lang="en-US" altLang="zh-CN" dirty="0"/>
                  <a:t>Consider two populations with normal distributions:</a:t>
                </a:r>
              </a:p>
              <a:p>
                <a:pPr marL="342900" indent="-342900">
                  <a:buFont typeface="Arial" panose="020B0604020202020204" pitchFamily="34" charset="0"/>
                  <a:buChar char="•"/>
                </a:pPr>
                <a:endParaRPr lang="en-US" altLang="zh-CN" sz="2000" dirty="0"/>
              </a:p>
              <a:p>
                <a:r>
                  <a:rPr lang="en-US" altLang="zh-CN" sz="2000" dirty="0"/>
                  <a:t>	Population X:		</a:t>
                </a:r>
                <a14:m>
                  <m:oMath xmlns:m="http://schemas.openxmlformats.org/officeDocument/2006/math">
                    <m:r>
                      <a:rPr lang="en-US" altLang="zh-CN" sz="2000" b="0" i="1" smtClean="0">
                        <a:latin typeface="Cambria Math" panose="02040503050406030204" pitchFamily="18" charset="0"/>
                      </a:rPr>
                      <m:t>𝑋</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𝑁</m:t>
                    </m:r>
                    <m:d>
                      <m:dPr>
                        <m:ctrlPr>
                          <a:rPr lang="en-US" altLang="zh-CN" sz="2000" i="1" smtClean="0">
                            <a:latin typeface="Cambria Math" panose="02040503050406030204" pitchFamily="18" charset="0"/>
                            <a:ea typeface="Cambria Math" panose="02040503050406030204" pitchFamily="18" charset="0"/>
                          </a:rPr>
                        </m:ctrlPr>
                      </m:dPr>
                      <m:e>
                        <m:sSub>
                          <m:sSubPr>
                            <m:ctrlPr>
                              <a:rPr lang="en-US" altLang="zh-CN" sz="2000" i="1" smtClean="0">
                                <a:latin typeface="Cambria Math" panose="02040503050406030204" pitchFamily="18" charset="0"/>
                                <a:ea typeface="Cambria Math" panose="02040503050406030204" pitchFamily="18" charset="0"/>
                              </a:rPr>
                            </m:ctrlPr>
                          </m:sSubPr>
                          <m:e>
                            <m:r>
                              <a:rPr lang="zh-CN" altLang="en-US" sz="2000" b="0" i="1" smtClean="0">
                                <a:latin typeface="Cambria Math" panose="02040503050406030204" pitchFamily="18" charset="0"/>
                                <a:ea typeface="Cambria Math" panose="02040503050406030204" pitchFamily="18" charset="0"/>
                              </a:rPr>
                              <m:t>𝜇</m:t>
                            </m:r>
                          </m:e>
                          <m:sub>
                            <m:r>
                              <a:rPr lang="en-US" altLang="zh-CN" sz="2000" b="0" i="1" smtClean="0">
                                <a:latin typeface="Cambria Math" panose="02040503050406030204" pitchFamily="18" charset="0"/>
                                <a:ea typeface="Cambria Math" panose="02040503050406030204" pitchFamily="18" charset="0"/>
                              </a:rPr>
                              <m:t>𝑥</m:t>
                            </m:r>
                          </m:sub>
                        </m:sSub>
                        <m:r>
                          <a:rPr lang="en-US" altLang="zh-CN" sz="2000" b="0" i="1" smtClean="0">
                            <a:latin typeface="Cambria Math" panose="02040503050406030204" pitchFamily="18" charset="0"/>
                            <a:ea typeface="Cambria Math" panose="02040503050406030204" pitchFamily="18" charset="0"/>
                          </a:rPr>
                          <m:t>, </m:t>
                        </m:r>
                        <m:sSubSup>
                          <m:sSubSupPr>
                            <m:ctrlPr>
                              <a:rPr lang="en-US" altLang="zh-CN" sz="2000" i="1" smtClean="0">
                                <a:latin typeface="Cambria Math" panose="02040503050406030204" pitchFamily="18" charset="0"/>
                                <a:ea typeface="Cambria Math" panose="02040503050406030204" pitchFamily="18" charset="0"/>
                              </a:rPr>
                            </m:ctrlPr>
                          </m:sSubSupPr>
                          <m:e>
                            <m:r>
                              <a:rPr lang="zh-CN" altLang="en-US" sz="2000" b="0" i="1" smtClean="0">
                                <a:latin typeface="Cambria Math" panose="02040503050406030204" pitchFamily="18" charset="0"/>
                                <a:ea typeface="Cambria Math" panose="02040503050406030204" pitchFamily="18" charset="0"/>
                              </a:rPr>
                              <m:t>𝜎</m:t>
                            </m:r>
                          </m:e>
                          <m:sub>
                            <m:r>
                              <a:rPr lang="en-US" altLang="zh-CN" sz="2000" b="0" i="1" smtClean="0">
                                <a:latin typeface="Cambria Math" panose="02040503050406030204" pitchFamily="18" charset="0"/>
                                <a:ea typeface="Cambria Math" panose="02040503050406030204" pitchFamily="18" charset="0"/>
                              </a:rPr>
                              <m:t>𝑥</m:t>
                            </m:r>
                          </m:sub>
                          <m:sup>
                            <m:r>
                              <a:rPr lang="en-US" altLang="zh-CN" sz="2000" b="0" i="1" smtClean="0">
                                <a:latin typeface="Cambria Math" panose="02040503050406030204" pitchFamily="18" charset="0"/>
                                <a:ea typeface="Cambria Math" panose="02040503050406030204" pitchFamily="18" charset="0"/>
                              </a:rPr>
                              <m:t>2</m:t>
                            </m:r>
                          </m:sup>
                        </m:sSubSup>
                      </m:e>
                    </m:d>
                  </m:oMath>
                </a14:m>
                <a:endParaRPr lang="en-US" altLang="zh-CN" sz="2000" dirty="0">
                  <a:ea typeface="Cambria Math" panose="02040503050406030204" pitchFamily="18" charset="0"/>
                </a:endParaRPr>
              </a:p>
              <a:p>
                <a:endParaRPr lang="en-US" altLang="zh-CN" sz="2000" dirty="0"/>
              </a:p>
              <a:p>
                <a:r>
                  <a:rPr lang="en-US" altLang="zh-CN" sz="2000" dirty="0"/>
                  <a:t>	Population Y:		</a:t>
                </a:r>
                <a14:m>
                  <m:oMath xmlns:m="http://schemas.openxmlformats.org/officeDocument/2006/math">
                    <m:r>
                      <a:rPr lang="en-US" altLang="zh-CN" sz="2000" b="0" i="1" smtClean="0">
                        <a:latin typeface="Cambria Math" panose="02040503050406030204" pitchFamily="18" charset="0"/>
                      </a:rPr>
                      <m:t>𝑌</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𝑁</m:t>
                    </m:r>
                    <m:r>
                      <a:rPr lang="en-US" altLang="zh-CN" sz="2000" b="0" i="1" smtClean="0">
                        <a:latin typeface="Cambria Math" panose="02040503050406030204" pitchFamily="18" charset="0"/>
                        <a:ea typeface="Cambria Math" panose="02040503050406030204" pitchFamily="18" charset="0"/>
                      </a:rPr>
                      <m:t>(</m:t>
                    </m:r>
                    <m:sSub>
                      <m:sSubPr>
                        <m:ctrlPr>
                          <a:rPr lang="en-US" altLang="zh-CN" sz="2000" i="1" smtClean="0">
                            <a:latin typeface="Cambria Math" panose="02040503050406030204" pitchFamily="18" charset="0"/>
                            <a:ea typeface="Cambria Math" panose="02040503050406030204" pitchFamily="18" charset="0"/>
                          </a:rPr>
                        </m:ctrlPr>
                      </m:sSubPr>
                      <m:e>
                        <m:r>
                          <a:rPr lang="zh-CN" altLang="en-US" sz="2000" b="0" i="1" smtClean="0">
                            <a:latin typeface="Cambria Math" panose="02040503050406030204" pitchFamily="18" charset="0"/>
                            <a:ea typeface="Cambria Math" panose="02040503050406030204" pitchFamily="18" charset="0"/>
                          </a:rPr>
                          <m:t>𝜇</m:t>
                        </m:r>
                      </m:e>
                      <m:sub>
                        <m:r>
                          <a:rPr lang="en-US" altLang="zh-CN" sz="2000" b="0" i="1" smtClean="0">
                            <a:latin typeface="Cambria Math" panose="02040503050406030204" pitchFamily="18" charset="0"/>
                            <a:ea typeface="Cambria Math" panose="02040503050406030204" pitchFamily="18" charset="0"/>
                          </a:rPr>
                          <m:t>𝑦</m:t>
                        </m:r>
                      </m:sub>
                    </m:sSub>
                    <m:r>
                      <a:rPr lang="en-US" altLang="zh-CN" sz="2000" b="0" i="1" smtClean="0">
                        <a:latin typeface="Cambria Math" panose="02040503050406030204" pitchFamily="18" charset="0"/>
                        <a:ea typeface="Cambria Math" panose="02040503050406030204" pitchFamily="18" charset="0"/>
                      </a:rPr>
                      <m:t>, </m:t>
                    </m:r>
                    <m:sSubSup>
                      <m:sSubSupPr>
                        <m:ctrlPr>
                          <a:rPr lang="en-US" altLang="zh-CN" sz="2000" i="1" smtClean="0">
                            <a:latin typeface="Cambria Math" panose="02040503050406030204" pitchFamily="18" charset="0"/>
                            <a:ea typeface="Cambria Math" panose="02040503050406030204" pitchFamily="18" charset="0"/>
                          </a:rPr>
                        </m:ctrlPr>
                      </m:sSubSupPr>
                      <m:e>
                        <m:r>
                          <a:rPr lang="zh-CN" altLang="en-US" sz="2000" b="0" i="1" smtClean="0">
                            <a:latin typeface="Cambria Math" panose="02040503050406030204" pitchFamily="18" charset="0"/>
                            <a:ea typeface="Cambria Math" panose="02040503050406030204" pitchFamily="18" charset="0"/>
                          </a:rPr>
                          <m:t>𝜎</m:t>
                        </m:r>
                      </m:e>
                      <m:sub>
                        <m:r>
                          <a:rPr lang="en-US" altLang="zh-CN" sz="2000" b="0" i="1" smtClean="0">
                            <a:latin typeface="Cambria Math" panose="02040503050406030204" pitchFamily="18" charset="0"/>
                            <a:ea typeface="Cambria Math" panose="02040503050406030204" pitchFamily="18" charset="0"/>
                          </a:rPr>
                          <m:t>𝑦</m:t>
                        </m:r>
                      </m:sub>
                      <m:sup>
                        <m:r>
                          <a:rPr lang="en-US" altLang="zh-CN" sz="2000" b="0" i="1" smtClean="0">
                            <a:latin typeface="Cambria Math" panose="02040503050406030204" pitchFamily="18" charset="0"/>
                            <a:ea typeface="Cambria Math" panose="02040503050406030204" pitchFamily="18" charset="0"/>
                          </a:rPr>
                          <m:t>2</m:t>
                        </m:r>
                      </m:sup>
                    </m:sSubSup>
                    <m:r>
                      <a:rPr lang="en-US" altLang="zh-CN" sz="2000" b="0" i="1" smtClean="0">
                        <a:latin typeface="Cambria Math" panose="02040503050406030204" pitchFamily="18" charset="0"/>
                        <a:ea typeface="Cambria Math" panose="02040503050406030204" pitchFamily="18" charset="0"/>
                      </a:rPr>
                      <m:t>)</m:t>
                    </m:r>
                  </m:oMath>
                </a14:m>
                <a:endParaRPr lang="en-US" altLang="zh-CN" sz="2000" dirty="0"/>
              </a:p>
              <a:p>
                <a:endParaRPr lang="en-US" altLang="zh-CN" sz="2000" dirty="0"/>
              </a:p>
              <a:p>
                <a:pPr marL="342900" indent="-342900">
                  <a:buFont typeface="Arial" panose="020B0604020202020204" pitchFamily="34" charset="0"/>
                  <a:buChar char="•"/>
                </a:pPr>
                <a:r>
                  <a:rPr lang="en-US" altLang="zh-CN" dirty="0"/>
                  <a:t>If X and Y are normal and independent, then </a:t>
                </a:r>
                <a14:m>
                  <m:oMath xmlns:m="http://schemas.openxmlformats.org/officeDocument/2006/math">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𝑌</m:t>
                    </m:r>
                    <m:r>
                      <a:rPr lang="en-US" altLang="zh-CN" i="1">
                        <a:latin typeface="Cambria Math" panose="02040503050406030204" pitchFamily="18" charset="0"/>
                      </a:rPr>
                      <m:t> </m:t>
                    </m:r>
                  </m:oMath>
                </a14:m>
                <a:r>
                  <a:rPr lang="en-US" altLang="zh-CN" dirty="0"/>
                  <a:t> is also normal because </a:t>
                </a:r>
                <a14:m>
                  <m:oMath xmlns:m="http://schemas.openxmlformats.org/officeDocument/2006/math">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𝑌</m:t>
                    </m:r>
                    <m:r>
                      <a:rPr lang="en-US" altLang="zh-CN" i="1">
                        <a:latin typeface="Cambria Math" panose="02040503050406030204" pitchFamily="18" charset="0"/>
                      </a:rPr>
                      <m:t> </m:t>
                    </m:r>
                  </m:oMath>
                </a14:m>
                <a:r>
                  <a:rPr lang="en-US" altLang="zh-CN" dirty="0"/>
                  <a:t>is a linear combination of X and Y</a:t>
                </a:r>
              </a:p>
              <a:p>
                <a:pPr marL="342900" indent="-342900">
                  <a:buFont typeface="Arial" panose="020B0604020202020204" pitchFamily="34" charset="0"/>
                  <a:buChar char="•"/>
                </a:pPr>
                <a:endParaRPr lang="en-US" altLang="zh-CN" sz="2000" dirty="0"/>
              </a:p>
              <a:p>
                <a:r>
                  <a:rPr lang="en-US" altLang="zh-CN" sz="2000" dirty="0"/>
                  <a:t>	</a:t>
                </a:r>
                <a14:m>
                  <m:oMath xmlns:m="http://schemas.openxmlformats.org/officeDocument/2006/math">
                    <m:r>
                      <a:rPr lang="en-US" altLang="zh-CN" sz="2000" i="1">
                        <a:latin typeface="Cambria Math" panose="02040503050406030204" pitchFamily="18" charset="0"/>
                      </a:rPr>
                      <m:t>𝐸</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𝑋</m:t>
                        </m:r>
                        <m:r>
                          <a:rPr lang="en-US" altLang="zh-CN" sz="2000" i="1">
                            <a:latin typeface="Cambria Math" panose="02040503050406030204" pitchFamily="18" charset="0"/>
                          </a:rPr>
                          <m:t>−</m:t>
                        </m:r>
                        <m:r>
                          <a:rPr lang="en-US" altLang="zh-CN" sz="2000" i="1">
                            <a:latin typeface="Cambria Math" panose="02040503050406030204" pitchFamily="18" charset="0"/>
                          </a:rPr>
                          <m:t>𝑌</m:t>
                        </m:r>
                      </m:e>
                    </m:d>
                    <m:r>
                      <a:rPr lang="en-US" altLang="zh-CN" sz="2000" i="1">
                        <a:latin typeface="Cambria Math" panose="02040503050406030204" pitchFamily="18" charset="0"/>
                      </a:rPr>
                      <m:t>=</m:t>
                    </m:r>
                    <m:r>
                      <a:rPr lang="en-US" altLang="zh-CN" sz="2000" i="1">
                        <a:latin typeface="Cambria Math" panose="02040503050406030204" pitchFamily="18" charset="0"/>
                      </a:rPr>
                      <m:t>𝐸</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𝑋</m:t>
                        </m:r>
                      </m:e>
                    </m:d>
                    <m:r>
                      <a:rPr lang="en-US" altLang="zh-CN" sz="2000" i="1">
                        <a:latin typeface="Cambria Math" panose="02040503050406030204" pitchFamily="18" charset="0"/>
                      </a:rPr>
                      <m:t>−</m:t>
                    </m:r>
                    <m:r>
                      <a:rPr lang="en-US" altLang="zh-CN" sz="2000" i="1">
                        <a:latin typeface="Cambria Math" panose="02040503050406030204" pitchFamily="18" charset="0"/>
                      </a:rPr>
                      <m:t>𝐸</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𝑌</m:t>
                        </m:r>
                      </m:e>
                    </m:d>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𝜇</m:t>
                        </m:r>
                      </m:e>
                      <m:sub>
                        <m:r>
                          <m:rPr>
                            <m:sty m:val="p"/>
                          </m:rPr>
                          <a:rPr lang="en-US" altLang="zh-CN" sz="2000" i="1">
                            <a:latin typeface="Cambria Math" panose="02040503050406030204" pitchFamily="18" charset="0"/>
                          </a:rPr>
                          <m:t>x</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𝜇</m:t>
                        </m:r>
                      </m:e>
                      <m:sub>
                        <m:r>
                          <a:rPr lang="en-US" altLang="zh-CN" sz="2000" i="1">
                            <a:latin typeface="Cambria Math" panose="02040503050406030204" pitchFamily="18" charset="0"/>
                          </a:rPr>
                          <m:t>𝑦</m:t>
                        </m:r>
                      </m:sub>
                    </m:sSub>
                  </m:oMath>
                </a14:m>
                <a:endParaRPr lang="en-US" altLang="zh-CN" sz="2000" dirty="0"/>
              </a:p>
              <a:p>
                <a:endParaRPr lang="en-US" altLang="zh-CN" sz="2000" dirty="0"/>
              </a:p>
              <a:p>
                <a:r>
                  <a:rPr lang="en-US" altLang="zh-CN" sz="2000" dirty="0"/>
                  <a:t>	</a:t>
                </a:r>
                <a14:m>
                  <m:oMath xmlns:m="http://schemas.openxmlformats.org/officeDocument/2006/math">
                    <m:r>
                      <a:rPr lang="en-US" altLang="zh-CN" sz="2000" i="1">
                        <a:latin typeface="Cambria Math" panose="02040503050406030204" pitchFamily="18" charset="0"/>
                      </a:rPr>
                      <m:t>𝑉𝑎𝑟</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𝑋</m:t>
                        </m:r>
                        <m:r>
                          <a:rPr lang="en-US" altLang="zh-CN" sz="2000" i="1">
                            <a:latin typeface="Cambria Math" panose="02040503050406030204" pitchFamily="18" charset="0"/>
                          </a:rPr>
                          <m:t>−</m:t>
                        </m:r>
                        <m:r>
                          <a:rPr lang="en-US" altLang="zh-CN" sz="2000" i="1">
                            <a:latin typeface="Cambria Math" panose="02040503050406030204" pitchFamily="18" charset="0"/>
                          </a:rPr>
                          <m:t>𝑌</m:t>
                        </m:r>
                      </m:e>
                    </m:d>
                    <m:r>
                      <a:rPr lang="en-US" altLang="zh-CN" sz="2000" i="1">
                        <a:latin typeface="Cambria Math" panose="02040503050406030204" pitchFamily="18" charset="0"/>
                      </a:rPr>
                      <m:t>=</m:t>
                    </m:r>
                    <m:r>
                      <a:rPr lang="en-US" altLang="zh-CN" sz="2000" i="1">
                        <a:latin typeface="Cambria Math" panose="02040503050406030204" pitchFamily="18" charset="0"/>
                      </a:rPr>
                      <m:t>𝑉𝑎𝑟</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𝑋</m:t>
                        </m:r>
                      </m:e>
                    </m:d>
                    <m:r>
                      <a:rPr lang="en-US" altLang="zh-CN" sz="2000" i="1">
                        <a:latin typeface="Cambria Math" panose="02040503050406030204" pitchFamily="18" charset="0"/>
                      </a:rPr>
                      <m:t>+</m:t>
                    </m:r>
                    <m:r>
                      <a:rPr lang="en-US" altLang="zh-CN" sz="2000" i="1">
                        <a:latin typeface="Cambria Math" panose="02040503050406030204" pitchFamily="18" charset="0"/>
                      </a:rPr>
                      <m:t>𝑉𝑎𝑟</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𝑌</m:t>
                        </m:r>
                      </m:e>
                    </m:d>
                    <m:r>
                      <a:rPr lang="en-US" altLang="zh-CN" sz="2000" i="1">
                        <a:latin typeface="Cambria Math" panose="02040503050406030204" pitchFamily="18" charset="0"/>
                      </a:rPr>
                      <m:t>=</m:t>
                    </m:r>
                    <m:sSubSup>
                      <m:sSubSupPr>
                        <m:ctrlPr>
                          <a:rPr lang="en-US" altLang="zh-CN" sz="2000" i="1">
                            <a:latin typeface="Cambria Math" panose="02040503050406030204" pitchFamily="18" charset="0"/>
                          </a:rPr>
                        </m:ctrlPr>
                      </m:sSubSupPr>
                      <m:e>
                        <m:r>
                          <a:rPr lang="zh-CN" altLang="en-US" sz="2000" i="1">
                            <a:latin typeface="Cambria Math" panose="02040503050406030204" pitchFamily="18" charset="0"/>
                          </a:rPr>
                          <m:t>𝜎</m:t>
                        </m:r>
                      </m:e>
                      <m:sub>
                        <m:r>
                          <a:rPr lang="en-US" altLang="zh-CN" sz="2000" i="1">
                            <a:latin typeface="Cambria Math" panose="02040503050406030204" pitchFamily="18" charset="0"/>
                          </a:rPr>
                          <m:t>𝑥</m:t>
                        </m:r>
                      </m:sub>
                      <m:sup>
                        <m:r>
                          <a:rPr lang="en-US" altLang="zh-CN" sz="2000" i="1">
                            <a:latin typeface="Cambria Math" panose="02040503050406030204" pitchFamily="18" charset="0"/>
                          </a:rPr>
                          <m:t>2</m:t>
                        </m:r>
                      </m:sup>
                    </m:sSubSup>
                    <m:r>
                      <a:rPr lang="en-US" altLang="zh-CN" sz="2000" i="1">
                        <a:latin typeface="Cambria Math" panose="02040503050406030204" pitchFamily="18" charset="0"/>
                      </a:rPr>
                      <m:t>+</m:t>
                    </m:r>
                    <m:sSubSup>
                      <m:sSubSupPr>
                        <m:ctrlPr>
                          <a:rPr lang="en-US" altLang="zh-CN" sz="2000" i="1">
                            <a:latin typeface="Cambria Math" panose="02040503050406030204" pitchFamily="18" charset="0"/>
                          </a:rPr>
                        </m:ctrlPr>
                      </m:sSubSupPr>
                      <m:e>
                        <m:r>
                          <a:rPr lang="zh-CN" altLang="en-US" sz="2000" i="1">
                            <a:latin typeface="Cambria Math" panose="02040503050406030204" pitchFamily="18" charset="0"/>
                          </a:rPr>
                          <m:t>𝜎</m:t>
                        </m:r>
                      </m:e>
                      <m:sub>
                        <m:r>
                          <m:rPr>
                            <m:sty m:val="p"/>
                          </m:rPr>
                          <a:rPr lang="en-US" altLang="zh-CN" sz="2000" i="1">
                            <a:latin typeface="Cambria Math" panose="02040503050406030204" pitchFamily="18" charset="0"/>
                          </a:rPr>
                          <m:t>y</m:t>
                        </m:r>
                      </m:sub>
                      <m:sup>
                        <m:r>
                          <a:rPr lang="en-US" altLang="zh-CN" sz="2000" i="1">
                            <a:latin typeface="Cambria Math" panose="02040503050406030204" pitchFamily="18" charset="0"/>
                          </a:rPr>
                          <m:t>2</m:t>
                        </m:r>
                      </m:sup>
                    </m:sSubSup>
                  </m:oMath>
                </a14:m>
                <a:r>
                  <a:rPr lang="en-US" altLang="zh-CN" sz="2000" dirty="0"/>
                  <a:t> </a:t>
                </a:r>
              </a:p>
              <a:p>
                <a:endParaRPr lang="en-US" altLang="zh-CN" sz="2000" dirty="0"/>
              </a:p>
              <a:p>
                <a:r>
                  <a:rPr lang="en-US" altLang="zh-CN" sz="2000" dirty="0"/>
                  <a:t>	</a:t>
                </a:r>
                <a:r>
                  <a:rPr lang="en-US" altLang="zh-CN" sz="2400" b="1" dirty="0">
                    <a:highlight>
                      <a:srgbClr val="FFFF00"/>
                    </a:highlight>
                  </a:rPr>
                  <a:t>so </a:t>
                </a:r>
                <a14:m>
                  <m:oMath xmlns:m="http://schemas.openxmlformats.org/officeDocument/2006/math">
                    <m:r>
                      <a:rPr lang="en-US" altLang="zh-CN" sz="2400" b="1" i="1">
                        <a:highlight>
                          <a:srgbClr val="FFFF00"/>
                        </a:highlight>
                        <a:latin typeface="Cambria Math" panose="02040503050406030204" pitchFamily="18" charset="0"/>
                      </a:rPr>
                      <m:t>𝑿</m:t>
                    </m:r>
                    <m:r>
                      <a:rPr lang="en-US" altLang="zh-CN" sz="2400" b="1" i="1">
                        <a:highlight>
                          <a:srgbClr val="FFFF00"/>
                        </a:highlight>
                        <a:latin typeface="Cambria Math" panose="02040503050406030204" pitchFamily="18" charset="0"/>
                      </a:rPr>
                      <m:t>−</m:t>
                    </m:r>
                    <m:r>
                      <a:rPr lang="en-US" altLang="zh-CN" sz="2400" b="1" i="1">
                        <a:highlight>
                          <a:srgbClr val="FFFF00"/>
                        </a:highlight>
                        <a:latin typeface="Cambria Math" panose="02040503050406030204" pitchFamily="18" charset="0"/>
                      </a:rPr>
                      <m:t>𝒀</m:t>
                    </m:r>
                    <m:r>
                      <a:rPr lang="en-US" altLang="zh-CN" sz="2400" b="1" i="1">
                        <a:highlight>
                          <a:srgbClr val="FFFF00"/>
                        </a:highlight>
                        <a:latin typeface="Cambria Math" panose="02040503050406030204" pitchFamily="18" charset="0"/>
                        <a:ea typeface="Cambria Math" panose="02040503050406030204" pitchFamily="18" charset="0"/>
                      </a:rPr>
                      <m:t>~</m:t>
                    </m:r>
                    <m:r>
                      <a:rPr lang="en-US" altLang="zh-CN" sz="2400" b="1" i="1">
                        <a:highlight>
                          <a:srgbClr val="FFFF00"/>
                        </a:highlight>
                        <a:latin typeface="Cambria Math" panose="02040503050406030204" pitchFamily="18" charset="0"/>
                        <a:ea typeface="Cambria Math" panose="02040503050406030204" pitchFamily="18" charset="0"/>
                      </a:rPr>
                      <m:t>𝑵</m:t>
                    </m:r>
                    <m:r>
                      <a:rPr lang="en-US" altLang="zh-CN" sz="2400" b="1" i="1">
                        <a:highlight>
                          <a:srgbClr val="FFFF00"/>
                        </a:highlight>
                        <a:latin typeface="Cambria Math" panose="02040503050406030204" pitchFamily="18" charset="0"/>
                        <a:ea typeface="Cambria Math" panose="02040503050406030204" pitchFamily="18" charset="0"/>
                      </a:rPr>
                      <m:t>(</m:t>
                    </m:r>
                    <m:sSub>
                      <m:sSubPr>
                        <m:ctrlPr>
                          <a:rPr lang="en-US" altLang="zh-CN" sz="2400" b="1" i="1">
                            <a:highlight>
                              <a:srgbClr val="FFFF00"/>
                            </a:highlight>
                            <a:latin typeface="Cambria Math" panose="02040503050406030204" pitchFamily="18" charset="0"/>
                            <a:ea typeface="Cambria Math" panose="02040503050406030204" pitchFamily="18" charset="0"/>
                          </a:rPr>
                        </m:ctrlPr>
                      </m:sSubPr>
                      <m:e>
                        <m:r>
                          <a:rPr lang="zh-CN" altLang="en-US" sz="2400" b="1" i="1">
                            <a:highlight>
                              <a:srgbClr val="FFFF00"/>
                            </a:highlight>
                            <a:latin typeface="Cambria Math" panose="02040503050406030204" pitchFamily="18" charset="0"/>
                            <a:ea typeface="Cambria Math" panose="02040503050406030204" pitchFamily="18" charset="0"/>
                          </a:rPr>
                          <m:t>𝝁</m:t>
                        </m:r>
                      </m:e>
                      <m:sub>
                        <m:r>
                          <a:rPr lang="en-US" altLang="zh-CN" sz="2400" b="1" i="1">
                            <a:highlight>
                              <a:srgbClr val="FFFF00"/>
                            </a:highlight>
                            <a:latin typeface="Cambria Math" panose="02040503050406030204" pitchFamily="18" charset="0"/>
                            <a:ea typeface="Cambria Math" panose="02040503050406030204" pitchFamily="18" charset="0"/>
                          </a:rPr>
                          <m:t>𝒙</m:t>
                        </m:r>
                      </m:sub>
                    </m:sSub>
                    <m:r>
                      <a:rPr lang="en-US" altLang="zh-CN" sz="2400" b="1" i="1">
                        <a:highlight>
                          <a:srgbClr val="FFFF00"/>
                        </a:highlight>
                        <a:latin typeface="Cambria Math" panose="02040503050406030204" pitchFamily="18" charset="0"/>
                        <a:ea typeface="Cambria Math" panose="02040503050406030204" pitchFamily="18" charset="0"/>
                      </a:rPr>
                      <m:t>−</m:t>
                    </m:r>
                    <m:sSub>
                      <m:sSubPr>
                        <m:ctrlPr>
                          <a:rPr lang="en-US" altLang="zh-CN" sz="2400" b="1" i="1">
                            <a:highlight>
                              <a:srgbClr val="FFFF00"/>
                            </a:highlight>
                            <a:latin typeface="Cambria Math" panose="02040503050406030204" pitchFamily="18" charset="0"/>
                            <a:ea typeface="Cambria Math" panose="02040503050406030204" pitchFamily="18" charset="0"/>
                          </a:rPr>
                        </m:ctrlPr>
                      </m:sSubPr>
                      <m:e>
                        <m:r>
                          <a:rPr lang="zh-CN" altLang="en-US" sz="2400" b="1" i="1">
                            <a:highlight>
                              <a:srgbClr val="FFFF00"/>
                            </a:highlight>
                            <a:latin typeface="Cambria Math" panose="02040503050406030204" pitchFamily="18" charset="0"/>
                            <a:ea typeface="Cambria Math" panose="02040503050406030204" pitchFamily="18" charset="0"/>
                          </a:rPr>
                          <m:t>𝝁</m:t>
                        </m:r>
                      </m:e>
                      <m:sub>
                        <m:r>
                          <a:rPr lang="en-US" altLang="zh-CN" sz="2400" b="1" i="1">
                            <a:highlight>
                              <a:srgbClr val="FFFF00"/>
                            </a:highlight>
                            <a:latin typeface="Cambria Math" panose="02040503050406030204" pitchFamily="18" charset="0"/>
                            <a:ea typeface="Cambria Math" panose="02040503050406030204" pitchFamily="18" charset="0"/>
                          </a:rPr>
                          <m:t>𝒚</m:t>
                        </m:r>
                      </m:sub>
                    </m:sSub>
                    <m:r>
                      <a:rPr lang="en-US" altLang="zh-CN" sz="2400" b="1" i="1">
                        <a:highlight>
                          <a:srgbClr val="FFFF00"/>
                        </a:highlight>
                        <a:latin typeface="Cambria Math" panose="02040503050406030204" pitchFamily="18" charset="0"/>
                        <a:ea typeface="Cambria Math" panose="02040503050406030204" pitchFamily="18" charset="0"/>
                      </a:rPr>
                      <m:t>, </m:t>
                    </m:r>
                    <m:sSubSup>
                      <m:sSubSupPr>
                        <m:ctrlPr>
                          <a:rPr lang="en-US" altLang="zh-CN" sz="2400" b="1" i="1">
                            <a:highlight>
                              <a:srgbClr val="FFFF00"/>
                            </a:highlight>
                            <a:latin typeface="Cambria Math" panose="02040503050406030204" pitchFamily="18" charset="0"/>
                            <a:ea typeface="Cambria Math" panose="02040503050406030204" pitchFamily="18" charset="0"/>
                          </a:rPr>
                        </m:ctrlPr>
                      </m:sSubSupPr>
                      <m:e>
                        <m:r>
                          <a:rPr lang="zh-CN" altLang="en-US" sz="2400" b="1" i="1">
                            <a:highlight>
                              <a:srgbClr val="FFFF00"/>
                            </a:highlight>
                            <a:latin typeface="Cambria Math" panose="02040503050406030204" pitchFamily="18" charset="0"/>
                            <a:ea typeface="Cambria Math" panose="02040503050406030204" pitchFamily="18" charset="0"/>
                          </a:rPr>
                          <m:t>𝝈</m:t>
                        </m:r>
                      </m:e>
                      <m:sub>
                        <m:r>
                          <a:rPr lang="en-US" altLang="zh-CN" sz="2400" b="1" i="1">
                            <a:highlight>
                              <a:srgbClr val="FFFF00"/>
                            </a:highlight>
                            <a:latin typeface="Cambria Math" panose="02040503050406030204" pitchFamily="18" charset="0"/>
                            <a:ea typeface="Cambria Math" panose="02040503050406030204" pitchFamily="18" charset="0"/>
                          </a:rPr>
                          <m:t>𝒙</m:t>
                        </m:r>
                      </m:sub>
                      <m:sup>
                        <m:r>
                          <a:rPr lang="en-US" altLang="zh-CN" sz="2400" b="1" i="1">
                            <a:highlight>
                              <a:srgbClr val="FFFF00"/>
                            </a:highlight>
                            <a:latin typeface="Cambria Math" panose="02040503050406030204" pitchFamily="18" charset="0"/>
                            <a:ea typeface="Cambria Math" panose="02040503050406030204" pitchFamily="18" charset="0"/>
                          </a:rPr>
                          <m:t>𝟐</m:t>
                        </m:r>
                      </m:sup>
                    </m:sSubSup>
                    <m:r>
                      <a:rPr lang="en-US" altLang="zh-CN" sz="2400" b="1" i="1">
                        <a:highlight>
                          <a:srgbClr val="FFFF00"/>
                        </a:highlight>
                        <a:latin typeface="Cambria Math" panose="02040503050406030204" pitchFamily="18" charset="0"/>
                        <a:ea typeface="Cambria Math" panose="02040503050406030204" pitchFamily="18" charset="0"/>
                      </a:rPr>
                      <m:t>+</m:t>
                    </m:r>
                    <m:sSubSup>
                      <m:sSubSupPr>
                        <m:ctrlPr>
                          <a:rPr lang="en-US" altLang="zh-CN" sz="2400" b="1" i="1">
                            <a:highlight>
                              <a:srgbClr val="FFFF00"/>
                            </a:highlight>
                            <a:latin typeface="Cambria Math" panose="02040503050406030204" pitchFamily="18" charset="0"/>
                            <a:ea typeface="Cambria Math" panose="02040503050406030204" pitchFamily="18" charset="0"/>
                          </a:rPr>
                        </m:ctrlPr>
                      </m:sSubSupPr>
                      <m:e>
                        <m:r>
                          <a:rPr lang="zh-CN" altLang="en-US" sz="2400" b="1" i="1">
                            <a:highlight>
                              <a:srgbClr val="FFFF00"/>
                            </a:highlight>
                            <a:latin typeface="Cambria Math" panose="02040503050406030204" pitchFamily="18" charset="0"/>
                            <a:ea typeface="Cambria Math" panose="02040503050406030204" pitchFamily="18" charset="0"/>
                          </a:rPr>
                          <m:t>𝝈</m:t>
                        </m:r>
                      </m:e>
                      <m:sub>
                        <m:r>
                          <a:rPr lang="en-US" altLang="zh-CN" sz="2400" b="1" i="1">
                            <a:highlight>
                              <a:srgbClr val="FFFF00"/>
                            </a:highlight>
                            <a:latin typeface="Cambria Math" panose="02040503050406030204" pitchFamily="18" charset="0"/>
                            <a:ea typeface="Cambria Math" panose="02040503050406030204" pitchFamily="18" charset="0"/>
                          </a:rPr>
                          <m:t>𝒚</m:t>
                        </m:r>
                      </m:sub>
                      <m:sup>
                        <m:r>
                          <a:rPr lang="en-US" altLang="zh-CN" sz="2400" b="1" i="1">
                            <a:highlight>
                              <a:srgbClr val="FFFF00"/>
                            </a:highlight>
                            <a:latin typeface="Cambria Math" panose="02040503050406030204" pitchFamily="18" charset="0"/>
                            <a:ea typeface="Cambria Math" panose="02040503050406030204" pitchFamily="18" charset="0"/>
                          </a:rPr>
                          <m:t>𝟐</m:t>
                        </m:r>
                      </m:sup>
                    </m:sSubSup>
                    <m:r>
                      <a:rPr lang="en-US" altLang="zh-CN" sz="2400" b="1" i="1">
                        <a:highlight>
                          <a:srgbClr val="FFFF00"/>
                        </a:highlight>
                        <a:latin typeface="Cambria Math" panose="02040503050406030204" pitchFamily="18" charset="0"/>
                        <a:ea typeface="Cambria Math" panose="02040503050406030204" pitchFamily="18" charset="0"/>
                      </a:rPr>
                      <m:t>)</m:t>
                    </m:r>
                  </m:oMath>
                </a14:m>
                <a:endParaRPr lang="en-US" altLang="zh-CN" sz="2400" b="1" dirty="0">
                  <a:highlight>
                    <a:srgbClr val="FFFF00"/>
                  </a:highlight>
                </a:endParaRPr>
              </a:p>
            </p:txBody>
          </p:sp>
        </mc:Choice>
        <mc:Fallback xmlns="">
          <p:sp>
            <p:nvSpPr>
              <p:cNvPr id="2" name="文本框 1">
                <a:extLst>
                  <a:ext uri="{FF2B5EF4-FFF2-40B4-BE49-F238E27FC236}">
                    <a16:creationId xmlns:a16="http://schemas.microsoft.com/office/drawing/2014/main" id="{50AF5605-CC71-5267-4F67-1D501D78C277}"/>
                  </a:ext>
                </a:extLst>
              </p:cNvPr>
              <p:cNvSpPr txBox="1">
                <a:spLocks noRot="1" noChangeAspect="1" noMove="1" noResize="1" noEditPoints="1" noAdjustHandles="1" noChangeArrowheads="1" noChangeShapeType="1" noTextEdit="1"/>
              </p:cNvSpPr>
              <p:nvPr/>
            </p:nvSpPr>
            <p:spPr>
              <a:xfrm>
                <a:off x="304912" y="1219258"/>
                <a:ext cx="8076988" cy="5218032"/>
              </a:xfrm>
              <a:prstGeom prst="rect">
                <a:avLst/>
              </a:prstGeom>
              <a:blipFill>
                <a:blip r:embed="rId2"/>
                <a:stretch>
                  <a:fillRect l="-755" t="-4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79793048"/>
      </p:ext>
    </p:extLst>
  </p:cSld>
  <p:clrMapOvr>
    <a:masterClrMapping/>
  </p:clrMapOvr>
  <p:transition advTm="31504"/>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文本框 143361"/>
          <p:cNvSpPr txBox="1">
            <a:spLocks noChangeArrowheads="1"/>
          </p:cNvSpPr>
          <p:nvPr/>
        </p:nvSpPr>
        <p:spPr bwMode="auto">
          <a:xfrm>
            <a:off x="228714" y="1981238"/>
            <a:ext cx="8533492" cy="308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sz="5400" dirty="0">
                <a:solidFill>
                  <a:srgbClr val="00B9CC"/>
                </a:solidFill>
                <a:latin typeface="UniversLTStd-BoldCn" charset="0"/>
                <a:ea typeface="宋体" panose="02010600030101010101" pitchFamily="2" charset="-122"/>
              </a:rPr>
              <a:t>Exercise 9B</a:t>
            </a:r>
          </a:p>
          <a:p>
            <a:pPr lvl="1" eaLnBrk="1" hangingPunct="1"/>
            <a:endParaRPr lang="en-US" altLang="zh-CN" sz="3600" dirty="0">
              <a:solidFill>
                <a:srgbClr val="00B9CC"/>
              </a:solidFill>
              <a:latin typeface="UniversLTStd-BoldCn" charset="0"/>
              <a:ea typeface="宋体" panose="02010600030101010101" pitchFamily="2" charset="-122"/>
            </a:endParaRPr>
          </a:p>
          <a:p>
            <a:pPr lvl="1" eaLnBrk="1" hangingPunct="1"/>
            <a:r>
              <a:rPr lang="en-US" altLang="zh-CN" sz="3600" dirty="0">
                <a:solidFill>
                  <a:srgbClr val="00B9CC"/>
                </a:solidFill>
                <a:latin typeface="UniversLTStd-BoldCn" charset="0"/>
                <a:ea typeface="宋体" panose="02010600030101010101" pitchFamily="2" charset="-122"/>
              </a:rPr>
              <a:t>In class			1,2,3,4	</a:t>
            </a:r>
          </a:p>
          <a:p>
            <a:pPr lvl="1" eaLnBrk="1" hangingPunct="1"/>
            <a:endParaRPr lang="en-US" altLang="zh-CN" sz="3600" dirty="0">
              <a:solidFill>
                <a:srgbClr val="00B9CC"/>
              </a:solidFill>
              <a:latin typeface="UniversLTStd-BoldCn" charset="0"/>
              <a:ea typeface="宋体" panose="02010600030101010101" pitchFamily="2" charset="-122"/>
            </a:endParaRPr>
          </a:p>
          <a:p>
            <a:pPr lvl="1" eaLnBrk="1" hangingPunct="1"/>
            <a:r>
              <a:rPr lang="en-US" altLang="zh-CN" sz="3600" dirty="0">
                <a:solidFill>
                  <a:srgbClr val="00B9CC"/>
                </a:solidFill>
                <a:latin typeface="UniversLTStd-BoldCn" charset="0"/>
                <a:ea typeface="宋体" panose="02010600030101010101" pitchFamily="2" charset="-122"/>
              </a:rPr>
              <a:t>Homework		5,6,7,8	</a:t>
            </a:r>
          </a:p>
          <a:p>
            <a:pPr algn="ctr" eaLnBrk="1" hangingPunct="1"/>
            <a:endParaRPr lang="en-US" altLang="zh-CN" sz="5400" dirty="0">
              <a:solidFill>
                <a:srgbClr val="00B9CC"/>
              </a:solidFill>
              <a:latin typeface="UniversLTStd-BoldCn" charset="0"/>
              <a:ea typeface="宋体" panose="02010600030101010101" pitchFamily="2" charset="-122"/>
            </a:endParaRPr>
          </a:p>
          <a:p>
            <a:pPr algn="ctr" eaLnBrk="1" hangingPunct="1"/>
            <a:endParaRPr lang="en-US" altLang="zh-CN" sz="3600" dirty="0">
              <a:solidFill>
                <a:srgbClr val="00B9CC"/>
              </a:solidFill>
              <a:latin typeface="UniversLTStd-BoldCn" charset="0"/>
              <a:ea typeface="宋体" panose="02010600030101010101" pitchFamily="2" charset="-122"/>
            </a:endParaRPr>
          </a:p>
          <a:p>
            <a:pPr algn="ctr" eaLnBrk="1" hangingPunct="1"/>
            <a:endParaRPr lang="en-US" altLang="zh-CN" sz="4800" dirty="0">
              <a:solidFill>
                <a:srgbClr val="00B9CC"/>
              </a:solidFill>
              <a:latin typeface="UniversLTStd-BoldCn" charset="0"/>
              <a:ea typeface="宋体" panose="02010600030101010101" pitchFamily="2" charset="-122"/>
            </a:endParaRPr>
          </a:p>
        </p:txBody>
      </p:sp>
    </p:spTree>
    <p:custDataLst>
      <p:tags r:id="rId1"/>
    </p:custDataLst>
    <p:extLst>
      <p:ext uri="{BB962C8B-B14F-4D97-AF65-F5344CB8AC3E}">
        <p14:creationId xmlns:p14="http://schemas.microsoft.com/office/powerpoint/2010/main" val="2994337558"/>
      </p:ext>
    </p:extLst>
  </p:cSld>
  <p:clrMapOvr>
    <a:masterClrMapping/>
  </p:clrMapOvr>
  <p:transition advTm="8954"/>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17AD93A3-AA4C-88A0-1226-E323F68EEA93}"/>
              </a:ext>
            </a:extLst>
          </p:cNvPr>
          <p:cNvSpPr txBox="1"/>
          <p:nvPr/>
        </p:nvSpPr>
        <p:spPr>
          <a:xfrm>
            <a:off x="381110" y="1295456"/>
            <a:ext cx="4572000" cy="461665"/>
          </a:xfrm>
          <a:prstGeom prst="rect">
            <a:avLst/>
          </a:prstGeom>
          <a:noFill/>
        </p:spPr>
        <p:txBody>
          <a:bodyPr wrap="square">
            <a:spAutoFit/>
          </a:bodyPr>
          <a:lstStyle/>
          <a:p>
            <a:pPr eaLnBrk="1" hangingPunct="1"/>
            <a:r>
              <a:rPr lang="en-US" altLang="zh-CN" sz="2400" dirty="0">
                <a:solidFill>
                  <a:srgbClr val="00B9CC"/>
                </a:solidFill>
                <a:latin typeface="UniversLTStd-BoldCn" charset="0"/>
                <a:ea typeface="宋体" panose="02010600030101010101" pitchFamily="2" charset="-122"/>
              </a:rPr>
              <a:t>Exercise 9B</a:t>
            </a:r>
          </a:p>
        </p:txBody>
      </p:sp>
      <p:pic>
        <p:nvPicPr>
          <p:cNvPr id="11" name="图片 10">
            <a:extLst>
              <a:ext uri="{FF2B5EF4-FFF2-40B4-BE49-F238E27FC236}">
                <a16:creationId xmlns:a16="http://schemas.microsoft.com/office/drawing/2014/main" id="{F98C010B-693A-29B4-810A-0EF9C57DA816}"/>
              </a:ext>
            </a:extLst>
          </p:cNvPr>
          <p:cNvPicPr>
            <a:picLocks noChangeAspect="1"/>
          </p:cNvPicPr>
          <p:nvPr/>
        </p:nvPicPr>
        <p:blipFill>
          <a:blip r:embed="rId3"/>
          <a:stretch>
            <a:fillRect/>
          </a:stretch>
        </p:blipFill>
        <p:spPr>
          <a:xfrm>
            <a:off x="228714" y="2209832"/>
            <a:ext cx="8411864" cy="2438336"/>
          </a:xfrm>
          <a:prstGeom prst="rect">
            <a:avLst/>
          </a:prstGeom>
        </p:spPr>
      </p:pic>
    </p:spTree>
    <p:custDataLst>
      <p:tags r:id="rId1"/>
    </p:custDataLst>
    <p:extLst>
      <p:ext uri="{BB962C8B-B14F-4D97-AF65-F5344CB8AC3E}">
        <p14:creationId xmlns:p14="http://schemas.microsoft.com/office/powerpoint/2010/main" val="2758336952"/>
      </p:ext>
    </p:extLst>
  </p:cSld>
  <p:clrMapOvr>
    <a:masterClrMapping/>
  </p:clrMapOvr>
  <p:transition advTm="8954"/>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8DB92C7-60E4-5912-C3BA-8AB8A1003218}"/>
              </a:ext>
            </a:extLst>
          </p:cNvPr>
          <p:cNvPicPr>
            <a:picLocks noChangeAspect="1"/>
          </p:cNvPicPr>
          <p:nvPr/>
        </p:nvPicPr>
        <p:blipFill>
          <a:blip r:embed="rId3"/>
          <a:stretch>
            <a:fillRect/>
          </a:stretch>
        </p:blipFill>
        <p:spPr>
          <a:xfrm>
            <a:off x="381110" y="1295456"/>
            <a:ext cx="6629226" cy="4040540"/>
          </a:xfrm>
          <a:prstGeom prst="rect">
            <a:avLst/>
          </a:prstGeom>
        </p:spPr>
      </p:pic>
      <p:pic>
        <p:nvPicPr>
          <p:cNvPr id="5" name="图片 4">
            <a:extLst>
              <a:ext uri="{FF2B5EF4-FFF2-40B4-BE49-F238E27FC236}">
                <a16:creationId xmlns:a16="http://schemas.microsoft.com/office/drawing/2014/main" id="{DB7CA7EF-3487-D45F-3BA4-7F4EB552DD1B}"/>
              </a:ext>
            </a:extLst>
          </p:cNvPr>
          <p:cNvPicPr>
            <a:picLocks noChangeAspect="1"/>
          </p:cNvPicPr>
          <p:nvPr/>
        </p:nvPicPr>
        <p:blipFill>
          <a:blip r:embed="rId4"/>
          <a:stretch>
            <a:fillRect/>
          </a:stretch>
        </p:blipFill>
        <p:spPr>
          <a:xfrm>
            <a:off x="990694" y="5335996"/>
            <a:ext cx="5638652" cy="858056"/>
          </a:xfrm>
          <a:prstGeom prst="rect">
            <a:avLst/>
          </a:prstGeom>
        </p:spPr>
      </p:pic>
    </p:spTree>
    <p:custDataLst>
      <p:tags r:id="rId1"/>
    </p:custDataLst>
    <p:extLst>
      <p:ext uri="{BB962C8B-B14F-4D97-AF65-F5344CB8AC3E}">
        <p14:creationId xmlns:p14="http://schemas.microsoft.com/office/powerpoint/2010/main" val="866713268"/>
      </p:ext>
    </p:extLst>
  </p:cSld>
  <p:clrMapOvr>
    <a:masterClrMapping/>
  </p:clrMapOvr>
  <p:transition advTm="8954"/>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953E988-323C-6A1B-6F00-FFA91BD18737}"/>
              </a:ext>
            </a:extLst>
          </p:cNvPr>
          <p:cNvPicPr>
            <a:picLocks noChangeAspect="1"/>
          </p:cNvPicPr>
          <p:nvPr/>
        </p:nvPicPr>
        <p:blipFill>
          <a:blip r:embed="rId3"/>
          <a:stretch>
            <a:fillRect/>
          </a:stretch>
        </p:blipFill>
        <p:spPr>
          <a:xfrm>
            <a:off x="914496" y="1447852"/>
            <a:ext cx="5867246" cy="5267587"/>
          </a:xfrm>
          <a:prstGeom prst="rect">
            <a:avLst/>
          </a:prstGeom>
        </p:spPr>
      </p:pic>
    </p:spTree>
    <p:custDataLst>
      <p:tags r:id="rId1"/>
    </p:custDataLst>
    <p:extLst>
      <p:ext uri="{BB962C8B-B14F-4D97-AF65-F5344CB8AC3E}">
        <p14:creationId xmlns:p14="http://schemas.microsoft.com/office/powerpoint/2010/main" val="862593050"/>
      </p:ext>
    </p:extLst>
  </p:cSld>
  <p:clrMapOvr>
    <a:masterClrMapping/>
  </p:clrMapOvr>
  <p:transition advTm="8954"/>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71A197D3-6E53-44BF-7072-0367AC9FADCF}"/>
                  </a:ext>
                </a:extLst>
              </p:cNvPr>
              <p:cNvSpPr txBox="1"/>
              <p:nvPr/>
            </p:nvSpPr>
            <p:spPr>
              <a:xfrm>
                <a:off x="304912" y="1289953"/>
                <a:ext cx="7924592" cy="5386090"/>
              </a:xfrm>
              <a:prstGeom prst="rect">
                <a:avLst/>
              </a:prstGeom>
              <a:noFill/>
            </p:spPr>
            <p:txBody>
              <a:bodyPr wrap="square" rtlCol="0">
                <a:spAutoFit/>
              </a:bodyPr>
              <a:lstStyle/>
              <a:p>
                <a:r>
                  <a:rPr lang="en-US" altLang="zh-CN" sz="2000" b="1" u="sng" dirty="0">
                    <a:highlight>
                      <a:srgbClr val="FFFF00"/>
                    </a:highlight>
                  </a:rPr>
                  <a:t>Several points on this question:</a:t>
                </a:r>
              </a:p>
              <a:p>
                <a:endParaRPr lang="en-US" altLang="zh-CN" dirty="0"/>
              </a:p>
              <a:p>
                <a:pPr marL="285750" indent="-285750">
                  <a:buFont typeface="Arial" panose="020B0604020202020204" pitchFamily="34" charset="0"/>
                  <a:buChar char="•"/>
                </a:pPr>
                <a:r>
                  <a:rPr lang="en-US" altLang="zh-CN" dirty="0"/>
                  <a:t>The alternative hypothesis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1</m:t>
                        </m:r>
                      </m:sub>
                    </m:sSub>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𝜇</m:t>
                        </m:r>
                      </m:e>
                      <m:sub>
                        <m:r>
                          <a:rPr lang="en-US" altLang="zh-CN" b="0" i="1" smtClean="0">
                            <a:latin typeface="Cambria Math" panose="02040503050406030204" pitchFamily="18" charset="0"/>
                          </a:rPr>
                          <m:t>𝑌</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𝜇</m:t>
                        </m:r>
                      </m:e>
                      <m:sub>
                        <m:r>
                          <a:rPr lang="en-US" altLang="zh-CN" b="0" i="1" smtClean="0">
                            <a:latin typeface="Cambria Math" panose="02040503050406030204" pitchFamily="18" charset="0"/>
                          </a:rPr>
                          <m:t>𝑋</m:t>
                        </m:r>
                      </m:sub>
                    </m:sSub>
                    <m:r>
                      <a:rPr lang="en-US" altLang="zh-CN" i="1">
                        <a:latin typeface="Cambria Math" panose="02040503050406030204" pitchFamily="18" charset="0"/>
                        <a:ea typeface="Cambria Math" panose="02040503050406030204" pitchFamily="18" charset="0"/>
                      </a:rPr>
                      <m:t>&gt;</m:t>
                    </m:r>
                    <m:r>
                      <a:rPr lang="en-US" altLang="zh-CN" b="0" i="1" smtClean="0">
                        <a:latin typeface="Cambria Math" panose="02040503050406030204" pitchFamily="18" charset="0"/>
                        <a:ea typeface="Cambria Math" panose="02040503050406030204" pitchFamily="18" charset="0"/>
                      </a:rPr>
                      <m:t>10</m:t>
                    </m:r>
                  </m:oMath>
                </a14:m>
                <a:r>
                  <a:rPr lang="zh-CN" altLang="en-US" dirty="0"/>
                  <a:t> </a:t>
                </a:r>
                <a:r>
                  <a:rPr lang="en-US" altLang="zh-CN" dirty="0"/>
                  <a:t>is correct, because we are testing the manager’s complaint rather than the local council’s claim. </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endParaRPr lang="en-US" altLang="zh-CN" dirty="0"/>
              </a:p>
              <a:p>
                <a:pPr marL="285750" indent="-285750">
                  <a:buFont typeface="Arial" panose="020B0604020202020204" pitchFamily="34" charset="0"/>
                  <a:buChar char="•"/>
                </a:pPr>
                <a:r>
                  <a:rPr lang="en-US" altLang="zh-CN" dirty="0"/>
                  <a:t>This is question is not designed very well, because the actual result is smaller than the value we are testing so the test statistic is negative:</a:t>
                </a:r>
              </a:p>
              <a:p>
                <a:r>
                  <a:rPr lang="en-US" altLang="zh-CN" dirty="0"/>
                  <a:t>	</a:t>
                </a:r>
              </a:p>
              <a:p>
                <a:r>
                  <a:rPr lang="en-US" altLang="zh-CN" dirty="0"/>
                  <a:t>	 </a:t>
                </a:r>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𝑌</m:t>
                        </m:r>
                      </m:e>
                    </m:acc>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𝑋</m:t>
                        </m:r>
                      </m:e>
                    </m:acc>
                    <m:r>
                      <a:rPr lang="en-US" altLang="zh-CN" b="0" i="1" smtClean="0">
                        <a:latin typeface="Cambria Math" panose="02040503050406030204" pitchFamily="18" charset="0"/>
                      </a:rPr>
                      <m:t>=49.25−41.167=8.083</m:t>
                    </m:r>
                    <m:r>
                      <a:rPr lang="en-US" altLang="zh-CN" b="0" i="1" smtClean="0">
                        <a:latin typeface="Cambria Math" panose="02040503050406030204" pitchFamily="18" charset="0"/>
                        <a:ea typeface="Cambria Math" panose="02040503050406030204" pitchFamily="18" charset="0"/>
                      </a:rPr>
                      <m:t>&lt;10</m:t>
                    </m:r>
                  </m:oMath>
                </a14:m>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Normally, when the actual result is smaller than the value we are testing and the test statistic is negative, we should have tested “smaller than or decrease” and use the lower tail (left hand tail) to do the test, and the alternative hypothesis should have been </a:t>
                </a:r>
              </a:p>
              <a:p>
                <a:pPr lvl="1"/>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1</m:t>
                        </m:r>
                      </m:sub>
                    </m:sSub>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𝜇</m:t>
                        </m:r>
                      </m:e>
                      <m:sub>
                        <m:r>
                          <a:rPr lang="en-US" altLang="zh-CN" b="0" i="1" smtClean="0">
                            <a:latin typeface="Cambria Math" panose="02040503050406030204" pitchFamily="18" charset="0"/>
                          </a:rPr>
                          <m:t>𝑌</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𝜇</m:t>
                        </m:r>
                      </m:e>
                      <m:sub>
                        <m:r>
                          <a:rPr lang="en-US" altLang="zh-CN" b="0" i="1" smtClean="0">
                            <a:latin typeface="Cambria Math" panose="02040503050406030204" pitchFamily="18" charset="0"/>
                          </a:rPr>
                          <m:t>𝑋</m:t>
                        </m:r>
                      </m:sub>
                    </m:sSub>
                  </m:oMath>
                </a14:m>
                <a:r>
                  <a:rPr lang="zh-CN" altLang="en-US" dirty="0"/>
                  <a:t>&lt;</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0</m:t>
                    </m:r>
                  </m:oMath>
                </a14:m>
                <a:r>
                  <a:rPr lang="en-US" altLang="zh-CN" dirty="0"/>
                  <a:t>, and if we do this test, the test statistic</a:t>
                </a:r>
                <a14:m>
                  <m:oMath xmlns:m="http://schemas.openxmlformats.org/officeDocument/2006/math">
                    <m:r>
                      <a:rPr lang="en-US" altLang="zh-CN" b="0" i="1" smtClean="0">
                        <a:latin typeface="Cambria Math" panose="02040503050406030204" pitchFamily="18" charset="0"/>
                      </a:rPr>
                      <m:t>=−0.916</m:t>
                    </m:r>
                    <m:r>
                      <a:rPr lang="en-US" altLang="zh-CN" b="0" i="1" smtClean="0">
                        <a:latin typeface="Cambria Math" panose="02040503050406030204" pitchFamily="18" charset="0"/>
                        <a:ea typeface="Cambria Math" panose="02040503050406030204" pitchFamily="18" charset="0"/>
                      </a:rPr>
                      <m:t>≻−1.782 (</m:t>
                    </m:r>
                    <m:r>
                      <a:rPr lang="en-US" altLang="zh-CN" b="0" i="1" smtClean="0">
                        <a:latin typeface="Cambria Math" panose="02040503050406030204" pitchFamily="18" charset="0"/>
                        <a:ea typeface="Cambria Math" panose="02040503050406030204" pitchFamily="18" charset="0"/>
                      </a:rPr>
                      <m:t>𝑡h𝑒</m:t>
                    </m:r>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𝑐𝑟𝑖𝑡𝑖𝑐𝑎𝑙</m:t>
                    </m:r>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𝑣𝑎𝑙𝑢𝑒</m:t>
                    </m:r>
                    <m:r>
                      <a:rPr lang="en-US" altLang="zh-CN" b="0" i="1" smtClean="0">
                        <a:latin typeface="Cambria Math" panose="02040503050406030204" pitchFamily="18" charset="0"/>
                        <a:ea typeface="Cambria Math" panose="02040503050406030204" pitchFamily="18" charset="0"/>
                      </a:rPr>
                      <m:t>) </m:t>
                    </m:r>
                  </m:oMath>
                </a14:m>
                <a:r>
                  <a:rPr lang="en-US" altLang="zh-CN" dirty="0"/>
                  <a:t>, and then we would accept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0</m:t>
                        </m:r>
                      </m:sub>
                    </m:sSub>
                  </m:oMath>
                </a14:m>
                <a:r>
                  <a:rPr lang="en-US" altLang="zh-CN" dirty="0"/>
                  <a:t>.</a:t>
                </a:r>
              </a:p>
              <a:p>
                <a:pPr lvl="1"/>
                <a:endParaRPr lang="en-US" altLang="zh-CN" dirty="0"/>
              </a:p>
            </p:txBody>
          </p:sp>
        </mc:Choice>
        <mc:Fallback>
          <p:sp>
            <p:nvSpPr>
              <p:cNvPr id="2" name="文本框 1">
                <a:extLst>
                  <a:ext uri="{FF2B5EF4-FFF2-40B4-BE49-F238E27FC236}">
                    <a16:creationId xmlns:a16="http://schemas.microsoft.com/office/drawing/2014/main" id="{71A197D3-6E53-44BF-7072-0367AC9FADCF}"/>
                  </a:ext>
                </a:extLst>
              </p:cNvPr>
              <p:cNvSpPr txBox="1">
                <a:spLocks noRot="1" noChangeAspect="1" noMove="1" noResize="1" noEditPoints="1" noAdjustHandles="1" noChangeArrowheads="1" noChangeShapeType="1" noTextEdit="1"/>
              </p:cNvSpPr>
              <p:nvPr/>
            </p:nvSpPr>
            <p:spPr>
              <a:xfrm>
                <a:off x="304912" y="1289953"/>
                <a:ext cx="7924592" cy="5386090"/>
              </a:xfrm>
              <a:prstGeom prst="rect">
                <a:avLst/>
              </a:prstGeom>
              <a:blipFill>
                <a:blip r:embed="rId3"/>
                <a:stretch>
                  <a:fillRect l="-769" t="-566"/>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E72B62A1-CD8A-B875-C9FB-F664CDC53917}"/>
              </a:ext>
            </a:extLst>
          </p:cNvPr>
          <p:cNvPicPr>
            <a:picLocks noChangeAspect="1"/>
          </p:cNvPicPr>
          <p:nvPr/>
        </p:nvPicPr>
        <p:blipFill>
          <a:blip r:embed="rId4"/>
          <a:stretch>
            <a:fillRect/>
          </a:stretch>
        </p:blipFill>
        <p:spPr>
          <a:xfrm>
            <a:off x="504221" y="2590822"/>
            <a:ext cx="7525974" cy="489738"/>
          </a:xfrm>
          <a:prstGeom prst="rect">
            <a:avLst/>
          </a:prstGeom>
        </p:spPr>
      </p:pic>
    </p:spTree>
    <p:custDataLst>
      <p:tags r:id="rId1"/>
    </p:custDataLst>
    <p:extLst>
      <p:ext uri="{BB962C8B-B14F-4D97-AF65-F5344CB8AC3E}">
        <p14:creationId xmlns:p14="http://schemas.microsoft.com/office/powerpoint/2010/main" val="4114213086"/>
      </p:ext>
    </p:extLst>
  </p:cSld>
  <p:clrMapOvr>
    <a:masterClrMapping/>
  </p:clrMapOvr>
  <p:transition advTm="8954"/>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71A197D3-6E53-44BF-7072-0367AC9FADCF}"/>
                  </a:ext>
                </a:extLst>
              </p:cNvPr>
              <p:cNvSpPr txBox="1"/>
              <p:nvPr/>
            </p:nvSpPr>
            <p:spPr>
              <a:xfrm>
                <a:off x="304912" y="948690"/>
                <a:ext cx="8153186" cy="5632311"/>
              </a:xfrm>
              <a:prstGeom prst="rect">
                <a:avLst/>
              </a:prstGeom>
              <a:noFill/>
            </p:spPr>
            <p:txBody>
              <a:bodyPr wrap="square" rtlCol="0">
                <a:spAutoFit/>
              </a:bodyPr>
              <a:lstStyle/>
              <a:p>
                <a:endParaRPr lang="en-US" altLang="zh-CN" dirty="0"/>
              </a:p>
              <a:p>
                <a:pPr marL="285750" indent="-285750">
                  <a:buFont typeface="Arial" panose="020B0604020202020204" pitchFamily="34" charset="0"/>
                  <a:buChar char="•"/>
                </a:pPr>
                <a:r>
                  <a:rPr lang="en-US" altLang="zh-CN" dirty="0"/>
                  <a:t>But in this question, we are required to test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1</m:t>
                        </m:r>
                      </m:sub>
                    </m:sSub>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𝜇</m:t>
                        </m:r>
                      </m:e>
                      <m:sub>
                        <m:r>
                          <a:rPr lang="en-US" altLang="zh-CN" b="0" i="1" smtClean="0">
                            <a:latin typeface="Cambria Math" panose="02040503050406030204" pitchFamily="18" charset="0"/>
                          </a:rPr>
                          <m:t>𝑌</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𝜇</m:t>
                        </m:r>
                      </m:e>
                      <m:sub>
                        <m:r>
                          <a:rPr lang="en-US" altLang="zh-CN" b="0" i="1" smtClean="0">
                            <a:latin typeface="Cambria Math" panose="02040503050406030204" pitchFamily="18" charset="0"/>
                          </a:rPr>
                          <m:t>𝑋</m:t>
                        </m:r>
                      </m:sub>
                    </m:sSub>
                    <m:r>
                      <a:rPr lang="en-US" altLang="zh-CN" i="1">
                        <a:latin typeface="Cambria Math" panose="02040503050406030204" pitchFamily="18" charset="0"/>
                        <a:ea typeface="Cambria Math" panose="02040503050406030204" pitchFamily="18" charset="0"/>
                      </a:rPr>
                      <m:t>&gt;</m:t>
                    </m:r>
                    <m:r>
                      <a:rPr lang="en-US" altLang="zh-CN" b="0" i="1" smtClean="0">
                        <a:latin typeface="Cambria Math" panose="02040503050406030204" pitchFamily="18" charset="0"/>
                        <a:ea typeface="Cambria Math" panose="02040503050406030204" pitchFamily="18" charset="0"/>
                      </a:rPr>
                      <m:t>10</m:t>
                    </m:r>
                  </m:oMath>
                </a14:m>
                <a:r>
                  <a:rPr lang="en-US" altLang="zh-CN" dirty="0"/>
                  <a:t>, so we have to test “larger than or increase” and have to use the upper tail (right hand tail), and if we have to do this test, the test statistic</a:t>
                </a:r>
                <a14:m>
                  <m:oMath xmlns:m="http://schemas.openxmlformats.org/officeDocument/2006/math">
                    <m:r>
                      <a:rPr lang="en-US" altLang="zh-CN" i="1">
                        <a:latin typeface="Cambria Math" panose="02040503050406030204" pitchFamily="18" charset="0"/>
                      </a:rPr>
                      <m:t>=−0.916</m:t>
                    </m:r>
                  </m:oMath>
                </a14:m>
                <a:r>
                  <a:rPr lang="en-US" altLang="zh-CN" dirty="0"/>
                  <a:t>&lt;</a:t>
                </a:r>
                <a14:m>
                  <m:oMath xmlns:m="http://schemas.openxmlformats.org/officeDocument/2006/math">
                    <m:r>
                      <a:rPr lang="en-US" altLang="zh-CN" i="1">
                        <a:latin typeface="Cambria Math" panose="02040503050406030204" pitchFamily="18" charset="0"/>
                        <a:ea typeface="Cambria Math" panose="02040503050406030204" pitchFamily="18" charset="0"/>
                      </a:rPr>
                      <m:t>1.782 (</m:t>
                    </m:r>
                    <m:r>
                      <a:rPr lang="en-US" altLang="zh-CN" i="1">
                        <a:latin typeface="Cambria Math" panose="02040503050406030204" pitchFamily="18" charset="0"/>
                        <a:ea typeface="Cambria Math" panose="02040503050406030204" pitchFamily="18" charset="0"/>
                      </a:rPr>
                      <m:t>𝑡h𝑒</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𝑐𝑟𝑖𝑡𝑖𝑐𝑎𝑙</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𝑣𝑎𝑙𝑢𝑒</m:t>
                    </m:r>
                    <m:r>
                      <a:rPr lang="en-US" altLang="zh-CN" i="1">
                        <a:latin typeface="Cambria Math" panose="02040503050406030204" pitchFamily="18" charset="0"/>
                        <a:ea typeface="Cambria Math" panose="02040503050406030204" pitchFamily="18" charset="0"/>
                      </a:rPr>
                      <m:t>) </m:t>
                    </m:r>
                  </m:oMath>
                </a14:m>
                <a:r>
                  <a:rPr lang="en-US" altLang="zh-CN" dirty="0"/>
                  <a:t>, and then we will accept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𝐻</m:t>
                        </m:r>
                      </m:e>
                      <m:sub>
                        <m:r>
                          <a:rPr lang="en-US" altLang="zh-CN" i="1">
                            <a:latin typeface="Cambria Math" panose="02040503050406030204" pitchFamily="18" charset="0"/>
                          </a:rPr>
                          <m:t>0</m:t>
                        </m:r>
                      </m:sub>
                    </m:sSub>
                  </m:oMath>
                </a14:m>
                <a:r>
                  <a:rPr lang="en-US" altLang="zh-CN" dirty="0"/>
                  <a:t>.</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But it is quite obvious that we do not have to do this test because when the actual result is smaller than the value we are testing, we would naturally think that the alternative hypothesis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1</m:t>
                        </m:r>
                      </m:sub>
                    </m:sSub>
                  </m:oMath>
                </a14:m>
                <a:r>
                  <a:rPr lang="en-US" altLang="zh-CN" dirty="0"/>
                  <a:t> will not be true and there is no need to do any test.</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Now an even more fundamental question is this:  can we still make an alternative hypothesis of “bigger than” when the actual result is smaller than the value we are testing? The answer is yes, we can still make the alternative hypothesis, but the test result is surely to accept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0</m:t>
                        </m:r>
                      </m:sub>
                    </m:sSub>
                  </m:oMath>
                </a14:m>
                <a:r>
                  <a:rPr lang="en-US" altLang="zh-CN" dirty="0"/>
                  <a:t> and reject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1</m:t>
                        </m:r>
                      </m:sub>
                    </m:sSub>
                  </m:oMath>
                </a14:m>
                <a:r>
                  <a:rPr lang="en-US" altLang="zh-CN" dirty="0"/>
                  <a:t>. </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To avoid this problem, you have to do more experiments and get better results so you can justify your alternative hypothesis, which is larger than the value you are testing</a:t>
                </a:r>
              </a:p>
            </p:txBody>
          </p:sp>
        </mc:Choice>
        <mc:Fallback>
          <p:sp>
            <p:nvSpPr>
              <p:cNvPr id="2" name="文本框 1">
                <a:extLst>
                  <a:ext uri="{FF2B5EF4-FFF2-40B4-BE49-F238E27FC236}">
                    <a16:creationId xmlns:a16="http://schemas.microsoft.com/office/drawing/2014/main" id="{71A197D3-6E53-44BF-7072-0367AC9FADCF}"/>
                  </a:ext>
                </a:extLst>
              </p:cNvPr>
              <p:cNvSpPr txBox="1">
                <a:spLocks noRot="1" noChangeAspect="1" noMove="1" noResize="1" noEditPoints="1" noAdjustHandles="1" noChangeArrowheads="1" noChangeShapeType="1" noTextEdit="1"/>
              </p:cNvSpPr>
              <p:nvPr/>
            </p:nvSpPr>
            <p:spPr>
              <a:xfrm>
                <a:off x="304912" y="948690"/>
                <a:ext cx="8153186" cy="5632311"/>
              </a:xfrm>
              <a:prstGeom prst="rect">
                <a:avLst/>
              </a:prstGeom>
              <a:blipFill>
                <a:blip r:embed="rId3"/>
                <a:stretch>
                  <a:fillRect l="-449" r="-1047" b="-758"/>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1470566511"/>
      </p:ext>
    </p:extLst>
  </p:cSld>
  <p:clrMapOvr>
    <a:masterClrMapping/>
  </p:clrMapOvr>
  <p:transition advTm="8954"/>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文本占位符 131074"/>
          <p:cNvSpPr>
            <a:spLocks noGrp="1" noChangeArrowheads="1"/>
          </p:cNvSpPr>
          <p:nvPr>
            <p:ph idx="1"/>
          </p:nvPr>
        </p:nvSpPr>
        <p:spPr/>
        <p:txBody>
          <a:bodyPr/>
          <a:lstStyle/>
          <a:p>
            <a:pPr lvl="1" eaLnBrk="1" hangingPunct="1">
              <a:buFont typeface="Wingdings" panose="05000000000000000000" pitchFamily="2" charset="2"/>
              <a:buChar char="§"/>
            </a:pPr>
            <a:endParaRPr lang="en-CA" altLang="zh-TW" dirty="0">
              <a:ea typeface="PMingLiU" panose="02020500000000000000" pitchFamily="18" charset="-120"/>
              <a:cs typeface="Arial" panose="020B0604020202020204" pitchFamily="34" charset="0"/>
            </a:endParaRPr>
          </a:p>
          <a:p>
            <a:pPr lvl="1" eaLnBrk="1" hangingPunct="1">
              <a:buFont typeface="Wingdings" panose="05000000000000000000" pitchFamily="2" charset="2"/>
              <a:buChar char="§"/>
            </a:pPr>
            <a:endParaRPr lang="en-CA" altLang="zh-TW" dirty="0">
              <a:ea typeface="PMingLiU" panose="02020500000000000000" pitchFamily="18" charset="-120"/>
              <a:cs typeface="Arial" panose="020B0604020202020204" pitchFamily="34" charset="0"/>
            </a:endParaRPr>
          </a:p>
          <a:p>
            <a:pPr algn="ctr" eaLnBrk="1" hangingPunct="1"/>
            <a:r>
              <a:rPr lang="en-US" altLang="zh-CN" sz="3600" b="1" dirty="0">
                <a:ea typeface="宋体" panose="02010600030101010101" pitchFamily="2" charset="-122"/>
              </a:rPr>
              <a:t>The End </a:t>
            </a:r>
          </a:p>
          <a:p>
            <a:pPr algn="ctr" eaLnBrk="1" hangingPunct="1"/>
            <a:endParaRPr lang="en-US" altLang="zh-CN" sz="3600" b="1" dirty="0">
              <a:ea typeface="宋体" panose="02010600030101010101" pitchFamily="2" charset="-122"/>
            </a:endParaRPr>
          </a:p>
          <a:p>
            <a:pPr algn="ctr" eaLnBrk="1" hangingPunct="1"/>
            <a:r>
              <a:rPr lang="en-US" altLang="zh-CN" sz="3600" b="1" dirty="0">
                <a:ea typeface="宋体" panose="02010600030101010101" pitchFamily="2" charset="-122"/>
              </a:rPr>
              <a:t>Thank You</a:t>
            </a:r>
          </a:p>
        </p:txBody>
      </p:sp>
    </p:spTree>
  </p:cSld>
  <p:clrMapOvr>
    <a:masterClrMapping/>
  </p:clrMapOvr>
  <p:transition advTm="4428"/>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50AF5605-CC71-5267-4F67-1D501D78C277}"/>
                  </a:ext>
                </a:extLst>
              </p:cNvPr>
              <p:cNvSpPr txBox="1"/>
              <p:nvPr/>
            </p:nvSpPr>
            <p:spPr>
              <a:xfrm>
                <a:off x="304912" y="1295456"/>
                <a:ext cx="8076988" cy="5294976"/>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To test the difference between the means, take a random sample of size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𝑥</m:t>
                        </m:r>
                      </m:sub>
                    </m:sSub>
                  </m:oMath>
                </a14:m>
                <a:r>
                  <a:rPr lang="en-US" altLang="zh-CN" dirty="0"/>
                  <a:t> from population X and work out its sample mean </a:t>
                </a:r>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𝑋</m:t>
                        </m:r>
                      </m:e>
                    </m:acc>
                  </m:oMath>
                </a14:m>
                <a:r>
                  <a:rPr lang="en-US" altLang="zh-CN" dirty="0"/>
                  <a:t>. Also take a random sample of size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𝑦</m:t>
                        </m:r>
                      </m:sub>
                    </m:sSub>
                  </m:oMath>
                </a14:m>
                <a:r>
                  <a:rPr lang="en-US" altLang="zh-CN" dirty="0"/>
                  <a:t> from population Y and work out its sample mean </a:t>
                </a:r>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𝑌</m:t>
                        </m:r>
                      </m:e>
                    </m:acc>
                  </m:oMath>
                </a14:m>
                <a:r>
                  <a:rPr lang="en-US" altLang="zh-CN" dirty="0"/>
                  <a:t>.</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The test statistics is </a:t>
                </a:r>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𝑋</m:t>
                        </m:r>
                      </m:e>
                    </m:acc>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𝑌</m:t>
                        </m:r>
                      </m:e>
                    </m:acc>
                  </m:oMath>
                </a14:m>
                <a:r>
                  <a:rPr lang="en-US" altLang="zh-CN" dirty="0"/>
                  <a:t>, and you need to </a:t>
                </a:r>
                <a:r>
                  <a:rPr lang="en-US" altLang="zh-CN" dirty="0">
                    <a:highlight>
                      <a:srgbClr val="FFFF00"/>
                    </a:highlight>
                  </a:rPr>
                  <a:t>consider the sampling distribution of the difference between means </a:t>
                </a:r>
                <a14:m>
                  <m:oMath xmlns:m="http://schemas.openxmlformats.org/officeDocument/2006/math">
                    <m:acc>
                      <m:accPr>
                        <m:chr m:val="̅"/>
                        <m:ctrlPr>
                          <a:rPr lang="en-US" altLang="zh-CN" i="1">
                            <a:highlight>
                              <a:srgbClr val="FFFF00"/>
                            </a:highlight>
                            <a:latin typeface="Cambria Math" panose="02040503050406030204" pitchFamily="18" charset="0"/>
                          </a:rPr>
                        </m:ctrlPr>
                      </m:accPr>
                      <m:e>
                        <m:r>
                          <a:rPr lang="en-US" altLang="zh-CN" i="1">
                            <a:highlight>
                              <a:srgbClr val="FFFF00"/>
                            </a:highlight>
                            <a:latin typeface="Cambria Math" panose="02040503050406030204" pitchFamily="18" charset="0"/>
                          </a:rPr>
                          <m:t>𝑋</m:t>
                        </m:r>
                      </m:e>
                    </m:acc>
                    <m:r>
                      <a:rPr lang="en-US" altLang="zh-CN" i="1">
                        <a:highlight>
                          <a:srgbClr val="FFFF00"/>
                        </a:highlight>
                        <a:latin typeface="Cambria Math" panose="02040503050406030204" pitchFamily="18" charset="0"/>
                      </a:rPr>
                      <m:t>−</m:t>
                    </m:r>
                    <m:acc>
                      <m:accPr>
                        <m:chr m:val="̅"/>
                        <m:ctrlPr>
                          <a:rPr lang="en-US" altLang="zh-CN" i="1">
                            <a:highlight>
                              <a:srgbClr val="FFFF00"/>
                            </a:highlight>
                            <a:latin typeface="Cambria Math" panose="02040503050406030204" pitchFamily="18" charset="0"/>
                          </a:rPr>
                        </m:ctrlPr>
                      </m:accPr>
                      <m:e>
                        <m:r>
                          <a:rPr lang="en-US" altLang="zh-CN" i="1">
                            <a:highlight>
                              <a:srgbClr val="FFFF00"/>
                            </a:highlight>
                            <a:latin typeface="Cambria Math" panose="02040503050406030204" pitchFamily="18" charset="0"/>
                          </a:rPr>
                          <m:t>𝑌</m:t>
                        </m:r>
                      </m:e>
                    </m:acc>
                  </m:oMath>
                </a14:m>
                <a:r>
                  <a:rPr lang="en-US" altLang="zh-CN" dirty="0">
                    <a:highlight>
                      <a:srgbClr val="FFFF00"/>
                    </a:highlight>
                  </a:rPr>
                  <a:t>. </a:t>
                </a:r>
                <a:r>
                  <a:rPr lang="en-US" altLang="zh-CN" dirty="0"/>
                  <a:t>Because X and Y are normal, the sampling distributions of sample mean </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𝑋</m:t>
                        </m:r>
                      </m:e>
                    </m:acc>
                  </m:oMath>
                </a14:m>
                <a:r>
                  <a:rPr lang="en-US" altLang="zh-CN" dirty="0"/>
                  <a:t> and </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𝑌</m:t>
                        </m:r>
                      </m:e>
                    </m:acc>
                  </m:oMath>
                </a14:m>
                <a:r>
                  <a:rPr lang="en-US" altLang="zh-CN" dirty="0"/>
                  <a:t> are also normal. The mean and variance of this distribution can be found as follows. </a:t>
                </a:r>
                <a:endParaRPr lang="en-US" altLang="zh-CN" sz="1800" dirty="0"/>
              </a:p>
              <a:p>
                <a:pPr marL="342900" indent="-342900">
                  <a:buFont typeface="Arial" panose="020B0604020202020204" pitchFamily="34" charset="0"/>
                  <a:buChar char="•"/>
                </a:pPr>
                <a:endParaRPr lang="en-US" altLang="zh-CN" sz="1800" dirty="0"/>
              </a:p>
              <a:p>
                <a:r>
                  <a:rPr lang="en-US" altLang="zh-CN" sz="1800" dirty="0"/>
                  <a:t>	</a:t>
                </a:r>
                <a14:m>
                  <m:oMath xmlns:m="http://schemas.openxmlformats.org/officeDocument/2006/math">
                    <m:acc>
                      <m:accPr>
                        <m:chr m:val="̅"/>
                        <m:ctrlPr>
                          <a:rPr lang="en-US" altLang="zh-CN" sz="1800" i="1" smtClean="0">
                            <a:latin typeface="Cambria Math" panose="02040503050406030204" pitchFamily="18" charset="0"/>
                          </a:rPr>
                        </m:ctrlPr>
                      </m:accPr>
                      <m:e>
                        <m:r>
                          <a:rPr lang="en-US" altLang="zh-CN" sz="1800" b="0" i="1" smtClean="0">
                            <a:latin typeface="Cambria Math" panose="02040503050406030204" pitchFamily="18" charset="0"/>
                          </a:rPr>
                          <m:t>𝑋</m:t>
                        </m:r>
                      </m:e>
                    </m:acc>
                  </m:oMath>
                </a14:m>
                <a:r>
                  <a:rPr lang="en-US" altLang="zh-CN" sz="1800" dirty="0"/>
                  <a:t>:		</a:t>
                </a:r>
                <a14:m>
                  <m:oMath xmlns:m="http://schemas.openxmlformats.org/officeDocument/2006/math">
                    <m:acc>
                      <m:accPr>
                        <m:chr m:val="̅"/>
                        <m:ctrlPr>
                          <a:rPr lang="en-US" altLang="zh-CN" sz="1800" b="0" i="1" smtClean="0">
                            <a:latin typeface="Cambria Math" panose="02040503050406030204" pitchFamily="18" charset="0"/>
                            <a:ea typeface="Cambria Math" panose="02040503050406030204" pitchFamily="18" charset="0"/>
                          </a:rPr>
                        </m:ctrlPr>
                      </m:accPr>
                      <m:e>
                        <m:r>
                          <a:rPr lang="en-US" altLang="zh-CN" sz="1800" b="0" i="1" smtClean="0">
                            <a:latin typeface="Cambria Math" panose="02040503050406030204" pitchFamily="18" charset="0"/>
                            <a:ea typeface="Cambria Math" panose="02040503050406030204" pitchFamily="18" charset="0"/>
                          </a:rPr>
                          <m:t>𝑋</m:t>
                        </m:r>
                      </m:e>
                    </m:acc>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𝑁</m:t>
                    </m:r>
                    <m:d>
                      <m:dPr>
                        <m:ctrlPr>
                          <a:rPr lang="en-US" altLang="zh-CN" sz="1800" i="1" smtClean="0">
                            <a:latin typeface="Cambria Math" panose="02040503050406030204" pitchFamily="18" charset="0"/>
                            <a:ea typeface="Cambria Math" panose="02040503050406030204" pitchFamily="18" charset="0"/>
                          </a:rPr>
                        </m:ctrlPr>
                      </m:dPr>
                      <m:e>
                        <m:sSub>
                          <m:sSubPr>
                            <m:ctrlPr>
                              <a:rPr lang="en-US" altLang="zh-CN" sz="1800" i="1" smtClean="0">
                                <a:latin typeface="Cambria Math" panose="02040503050406030204" pitchFamily="18" charset="0"/>
                                <a:ea typeface="Cambria Math" panose="02040503050406030204" pitchFamily="18" charset="0"/>
                              </a:rPr>
                            </m:ctrlPr>
                          </m:sSubPr>
                          <m:e>
                            <m:r>
                              <a:rPr lang="zh-CN" altLang="en-US" sz="1800" b="0" i="1" smtClean="0">
                                <a:latin typeface="Cambria Math" panose="02040503050406030204" pitchFamily="18" charset="0"/>
                                <a:ea typeface="Cambria Math" panose="02040503050406030204" pitchFamily="18" charset="0"/>
                              </a:rPr>
                              <m:t>𝜇</m:t>
                            </m:r>
                          </m:e>
                          <m:sub>
                            <m:r>
                              <a:rPr lang="en-US" altLang="zh-CN" sz="1800" b="0" i="1" smtClean="0">
                                <a:latin typeface="Cambria Math" panose="02040503050406030204" pitchFamily="18" charset="0"/>
                                <a:ea typeface="Cambria Math" panose="02040503050406030204" pitchFamily="18" charset="0"/>
                              </a:rPr>
                              <m:t>𝑥</m:t>
                            </m:r>
                          </m:sub>
                        </m:sSub>
                        <m:r>
                          <a:rPr lang="en-US" altLang="zh-CN" sz="1800" b="0" i="1" smtClean="0">
                            <a:latin typeface="Cambria Math" panose="02040503050406030204" pitchFamily="18" charset="0"/>
                            <a:ea typeface="Cambria Math" panose="02040503050406030204" pitchFamily="18" charset="0"/>
                          </a:rPr>
                          <m:t>, </m:t>
                        </m:r>
                        <m:f>
                          <m:fPr>
                            <m:ctrlPr>
                              <a:rPr lang="en-US" altLang="zh-CN" sz="1800" b="0" i="1" smtClean="0">
                                <a:latin typeface="Cambria Math" panose="02040503050406030204" pitchFamily="18" charset="0"/>
                                <a:ea typeface="Cambria Math" panose="02040503050406030204" pitchFamily="18" charset="0"/>
                              </a:rPr>
                            </m:ctrlPr>
                          </m:fPr>
                          <m:num>
                            <m:sSubSup>
                              <m:sSubSupPr>
                                <m:ctrlPr>
                                  <a:rPr lang="en-US" altLang="zh-CN" sz="1800" b="0" i="1" smtClean="0">
                                    <a:latin typeface="Cambria Math" panose="02040503050406030204" pitchFamily="18" charset="0"/>
                                    <a:ea typeface="Cambria Math" panose="02040503050406030204" pitchFamily="18" charset="0"/>
                                  </a:rPr>
                                </m:ctrlPr>
                              </m:sSubSupPr>
                              <m:e>
                                <m:r>
                                  <a:rPr lang="zh-CN" altLang="en-US" sz="1800" b="0" i="1" smtClean="0">
                                    <a:latin typeface="Cambria Math" panose="02040503050406030204" pitchFamily="18" charset="0"/>
                                    <a:ea typeface="Cambria Math" panose="02040503050406030204" pitchFamily="18" charset="0"/>
                                  </a:rPr>
                                  <m:t>𝜎</m:t>
                                </m:r>
                              </m:e>
                              <m:sub>
                                <m:r>
                                  <a:rPr lang="en-US" altLang="zh-CN" sz="1800" b="0" i="1" smtClean="0">
                                    <a:latin typeface="Cambria Math" panose="02040503050406030204" pitchFamily="18" charset="0"/>
                                    <a:ea typeface="Cambria Math" panose="02040503050406030204" pitchFamily="18" charset="0"/>
                                  </a:rPr>
                                  <m:t>𝑥</m:t>
                                </m:r>
                              </m:sub>
                              <m:sup>
                                <m:r>
                                  <a:rPr lang="en-US" altLang="zh-CN" sz="1800" b="0" i="1" smtClean="0">
                                    <a:latin typeface="Cambria Math" panose="02040503050406030204" pitchFamily="18" charset="0"/>
                                    <a:ea typeface="Cambria Math" panose="02040503050406030204" pitchFamily="18" charset="0"/>
                                  </a:rPr>
                                  <m:t>2</m:t>
                                </m:r>
                              </m:sup>
                            </m:sSubSup>
                          </m:num>
                          <m:den>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𝑛</m:t>
                                </m:r>
                              </m:e>
                              <m:sub>
                                <m:r>
                                  <a:rPr lang="en-US" altLang="zh-CN" sz="1800" b="0" i="1" smtClean="0">
                                    <a:latin typeface="Cambria Math" panose="02040503050406030204" pitchFamily="18" charset="0"/>
                                    <a:ea typeface="Cambria Math" panose="02040503050406030204" pitchFamily="18" charset="0"/>
                                  </a:rPr>
                                  <m:t>𝑥</m:t>
                                </m:r>
                              </m:sub>
                            </m:sSub>
                          </m:den>
                        </m:f>
                      </m:e>
                    </m:d>
                  </m:oMath>
                </a14:m>
                <a:endParaRPr lang="en-US" altLang="zh-CN" sz="1800" dirty="0">
                  <a:ea typeface="Cambria Math" panose="02040503050406030204" pitchFamily="18" charset="0"/>
                </a:endParaRPr>
              </a:p>
              <a:p>
                <a:endParaRPr lang="en-US" altLang="zh-CN" sz="1800" dirty="0"/>
              </a:p>
              <a:p>
                <a:r>
                  <a:rPr lang="en-US" altLang="zh-CN" sz="1800" dirty="0"/>
                  <a:t>	 </a:t>
                </a:r>
                <a14:m>
                  <m:oMath xmlns:m="http://schemas.openxmlformats.org/officeDocument/2006/math">
                    <m:acc>
                      <m:accPr>
                        <m:chr m:val="̅"/>
                        <m:ctrlPr>
                          <a:rPr lang="en-US" altLang="zh-CN" sz="1800" i="1" smtClean="0">
                            <a:latin typeface="Cambria Math" panose="02040503050406030204" pitchFamily="18" charset="0"/>
                          </a:rPr>
                        </m:ctrlPr>
                      </m:accPr>
                      <m:e>
                        <m:r>
                          <a:rPr lang="en-US" altLang="zh-CN" sz="1800" b="0" i="1" smtClean="0">
                            <a:latin typeface="Cambria Math" panose="02040503050406030204" pitchFamily="18" charset="0"/>
                          </a:rPr>
                          <m:t>𝑌</m:t>
                        </m:r>
                      </m:e>
                    </m:acc>
                  </m:oMath>
                </a14:m>
                <a:r>
                  <a:rPr lang="en-US" altLang="zh-CN" sz="1800" dirty="0"/>
                  <a:t>:		</a:t>
                </a:r>
                <a14:m>
                  <m:oMath xmlns:m="http://schemas.openxmlformats.org/officeDocument/2006/math">
                    <m:acc>
                      <m:accPr>
                        <m:chr m:val="̅"/>
                        <m:ctrlPr>
                          <a:rPr lang="en-US" altLang="zh-CN" sz="1800" b="0" i="1" smtClean="0">
                            <a:latin typeface="Cambria Math" panose="02040503050406030204" pitchFamily="18" charset="0"/>
                            <a:ea typeface="Cambria Math" panose="02040503050406030204" pitchFamily="18" charset="0"/>
                          </a:rPr>
                        </m:ctrlPr>
                      </m:accPr>
                      <m:e>
                        <m:r>
                          <a:rPr lang="en-US" altLang="zh-CN" sz="1800" b="0" i="1" smtClean="0">
                            <a:latin typeface="Cambria Math" panose="02040503050406030204" pitchFamily="18" charset="0"/>
                            <a:ea typeface="Cambria Math" panose="02040503050406030204" pitchFamily="18" charset="0"/>
                          </a:rPr>
                          <m:t>𝑌</m:t>
                        </m:r>
                      </m:e>
                    </m:acc>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𝑁</m:t>
                    </m:r>
                    <m:d>
                      <m:dPr>
                        <m:ctrlPr>
                          <a:rPr lang="en-US" altLang="zh-CN" sz="1800" i="1" smtClean="0">
                            <a:latin typeface="Cambria Math" panose="02040503050406030204" pitchFamily="18" charset="0"/>
                            <a:ea typeface="Cambria Math" panose="02040503050406030204" pitchFamily="18" charset="0"/>
                          </a:rPr>
                        </m:ctrlPr>
                      </m:dPr>
                      <m:e>
                        <m:sSub>
                          <m:sSubPr>
                            <m:ctrlPr>
                              <a:rPr lang="en-US" altLang="zh-CN" sz="1800" i="1" smtClean="0">
                                <a:latin typeface="Cambria Math" panose="02040503050406030204" pitchFamily="18" charset="0"/>
                                <a:ea typeface="Cambria Math" panose="02040503050406030204" pitchFamily="18" charset="0"/>
                              </a:rPr>
                            </m:ctrlPr>
                          </m:sSubPr>
                          <m:e>
                            <m:r>
                              <a:rPr lang="zh-CN" altLang="en-US" sz="1800" b="0" i="1" smtClean="0">
                                <a:latin typeface="Cambria Math" panose="02040503050406030204" pitchFamily="18" charset="0"/>
                                <a:ea typeface="Cambria Math" panose="02040503050406030204" pitchFamily="18" charset="0"/>
                              </a:rPr>
                              <m:t>𝜇</m:t>
                            </m:r>
                          </m:e>
                          <m:sub>
                            <m:r>
                              <a:rPr lang="en-US" altLang="zh-CN" sz="1800" b="0" i="1" smtClean="0">
                                <a:latin typeface="Cambria Math" panose="02040503050406030204" pitchFamily="18" charset="0"/>
                                <a:ea typeface="Cambria Math" panose="02040503050406030204" pitchFamily="18" charset="0"/>
                              </a:rPr>
                              <m:t>𝑦</m:t>
                            </m:r>
                          </m:sub>
                        </m:sSub>
                        <m:r>
                          <a:rPr lang="en-US" altLang="zh-CN" sz="1800" b="0" i="1" smtClean="0">
                            <a:latin typeface="Cambria Math" panose="02040503050406030204" pitchFamily="18" charset="0"/>
                            <a:ea typeface="Cambria Math" panose="02040503050406030204" pitchFamily="18" charset="0"/>
                          </a:rPr>
                          <m:t>, </m:t>
                        </m:r>
                        <m:f>
                          <m:fPr>
                            <m:ctrlPr>
                              <a:rPr lang="en-US" altLang="zh-CN" sz="1800" b="0" i="1" smtClean="0">
                                <a:latin typeface="Cambria Math" panose="02040503050406030204" pitchFamily="18" charset="0"/>
                                <a:ea typeface="Cambria Math" panose="02040503050406030204" pitchFamily="18" charset="0"/>
                              </a:rPr>
                            </m:ctrlPr>
                          </m:fPr>
                          <m:num>
                            <m:sSubSup>
                              <m:sSubSupPr>
                                <m:ctrlPr>
                                  <a:rPr lang="en-US" altLang="zh-CN" sz="1800" b="0" i="1" smtClean="0">
                                    <a:latin typeface="Cambria Math" panose="02040503050406030204" pitchFamily="18" charset="0"/>
                                    <a:ea typeface="Cambria Math" panose="02040503050406030204" pitchFamily="18" charset="0"/>
                                  </a:rPr>
                                </m:ctrlPr>
                              </m:sSubSupPr>
                              <m:e>
                                <m:r>
                                  <a:rPr lang="zh-CN" altLang="en-US" sz="1800" b="0" i="1" smtClean="0">
                                    <a:latin typeface="Cambria Math" panose="02040503050406030204" pitchFamily="18" charset="0"/>
                                    <a:ea typeface="Cambria Math" panose="02040503050406030204" pitchFamily="18" charset="0"/>
                                  </a:rPr>
                                  <m:t>𝜎</m:t>
                                </m:r>
                              </m:e>
                              <m:sub>
                                <m:r>
                                  <a:rPr lang="en-US" altLang="zh-CN" sz="1800" b="0" i="1" smtClean="0">
                                    <a:latin typeface="Cambria Math" panose="02040503050406030204" pitchFamily="18" charset="0"/>
                                    <a:ea typeface="Cambria Math" panose="02040503050406030204" pitchFamily="18" charset="0"/>
                                  </a:rPr>
                                  <m:t>𝑦</m:t>
                                </m:r>
                              </m:sub>
                              <m:sup>
                                <m:r>
                                  <a:rPr lang="en-US" altLang="zh-CN" sz="1800" b="0" i="1" smtClean="0">
                                    <a:latin typeface="Cambria Math" panose="02040503050406030204" pitchFamily="18" charset="0"/>
                                    <a:ea typeface="Cambria Math" panose="02040503050406030204" pitchFamily="18" charset="0"/>
                                  </a:rPr>
                                  <m:t>2</m:t>
                                </m:r>
                              </m:sup>
                            </m:sSubSup>
                          </m:num>
                          <m:den>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𝑛</m:t>
                                </m:r>
                              </m:e>
                              <m:sub>
                                <m:r>
                                  <a:rPr lang="en-US" altLang="zh-CN" sz="1800" b="0" i="1" smtClean="0">
                                    <a:latin typeface="Cambria Math" panose="02040503050406030204" pitchFamily="18" charset="0"/>
                                    <a:ea typeface="Cambria Math" panose="02040503050406030204" pitchFamily="18" charset="0"/>
                                  </a:rPr>
                                  <m:t>𝑦</m:t>
                                </m:r>
                              </m:sub>
                            </m:sSub>
                          </m:den>
                        </m:f>
                      </m:e>
                    </m:d>
                  </m:oMath>
                </a14:m>
                <a:endParaRPr lang="en-US" altLang="zh-CN" sz="1800" b="1" dirty="0"/>
              </a:p>
              <a:p>
                <a:endParaRPr lang="en-US" altLang="zh-CN" sz="1800" b="1" dirty="0"/>
              </a:p>
              <a:p>
                <a:r>
                  <a:rPr lang="en-US" altLang="zh-CN" sz="1800" b="1" dirty="0"/>
                  <a:t>	</a:t>
                </a:r>
                <a14:m>
                  <m:oMath xmlns:m="http://schemas.openxmlformats.org/officeDocument/2006/math">
                    <m:acc>
                      <m:accPr>
                        <m:chr m:val="̅"/>
                        <m:ctrlPr>
                          <a:rPr lang="en-US" altLang="zh-CN" sz="1800" b="1" i="1" smtClean="0">
                            <a:latin typeface="Cambria Math" panose="02040503050406030204" pitchFamily="18" charset="0"/>
                          </a:rPr>
                        </m:ctrlPr>
                      </m:accPr>
                      <m:e>
                        <m:r>
                          <a:rPr lang="en-US" altLang="zh-CN" sz="1800" b="1" i="1" smtClean="0">
                            <a:latin typeface="Cambria Math" panose="02040503050406030204" pitchFamily="18" charset="0"/>
                          </a:rPr>
                          <m:t>𝑿</m:t>
                        </m:r>
                      </m:e>
                    </m:acc>
                    <m:r>
                      <a:rPr lang="en-US" altLang="zh-CN" sz="1800" b="1" i="1" smtClean="0">
                        <a:latin typeface="Cambria Math" panose="02040503050406030204" pitchFamily="18" charset="0"/>
                      </a:rPr>
                      <m:t>−</m:t>
                    </m:r>
                    <m:acc>
                      <m:accPr>
                        <m:chr m:val="̅"/>
                        <m:ctrlPr>
                          <a:rPr lang="en-US" altLang="zh-CN" sz="1800" b="1" i="1" smtClean="0">
                            <a:latin typeface="Cambria Math" panose="02040503050406030204" pitchFamily="18" charset="0"/>
                          </a:rPr>
                        </m:ctrlPr>
                      </m:accPr>
                      <m:e>
                        <m:r>
                          <a:rPr lang="en-US" altLang="zh-CN" sz="1800" b="1" i="1" smtClean="0">
                            <a:latin typeface="Cambria Math" panose="02040503050406030204" pitchFamily="18" charset="0"/>
                          </a:rPr>
                          <m:t>𝒀</m:t>
                        </m:r>
                      </m:e>
                    </m:acc>
                  </m:oMath>
                </a14:m>
                <a:r>
                  <a:rPr lang="zh-CN" altLang="en-US" sz="1800" b="1" dirty="0"/>
                  <a:t> </a:t>
                </a:r>
                <a:r>
                  <a:rPr lang="en-US" altLang="zh-CN" sz="1800" b="1" dirty="0"/>
                  <a:t>is also normal</a:t>
                </a:r>
              </a:p>
              <a:p>
                <a:endParaRPr lang="en-US" altLang="zh-CN" sz="1800" b="1" dirty="0"/>
              </a:p>
              <a:p>
                <a:r>
                  <a:rPr lang="en-US" altLang="zh-CN" sz="1800" b="1" dirty="0"/>
                  <a:t>	</a:t>
                </a:r>
                <a14:m>
                  <m:oMath xmlns:m="http://schemas.openxmlformats.org/officeDocument/2006/math">
                    <m:acc>
                      <m:accPr>
                        <m:chr m:val="̅"/>
                        <m:ctrlPr>
                          <a:rPr lang="en-US" altLang="zh-CN" sz="2000" b="1" i="1" smtClean="0">
                            <a:highlight>
                              <a:srgbClr val="FFFF00"/>
                            </a:highlight>
                            <a:latin typeface="Cambria Math" panose="02040503050406030204" pitchFamily="18" charset="0"/>
                          </a:rPr>
                        </m:ctrlPr>
                      </m:accPr>
                      <m:e>
                        <m:r>
                          <a:rPr lang="en-US" altLang="zh-CN" sz="2000" b="1" i="1" smtClean="0">
                            <a:highlight>
                              <a:srgbClr val="FFFF00"/>
                            </a:highlight>
                            <a:latin typeface="Cambria Math" panose="02040503050406030204" pitchFamily="18" charset="0"/>
                          </a:rPr>
                          <m:t>𝑿</m:t>
                        </m:r>
                      </m:e>
                    </m:acc>
                    <m:r>
                      <a:rPr lang="en-US" altLang="zh-CN" sz="2000" b="1" i="1" smtClean="0">
                        <a:highlight>
                          <a:srgbClr val="FFFF00"/>
                        </a:highlight>
                        <a:latin typeface="Cambria Math" panose="02040503050406030204" pitchFamily="18" charset="0"/>
                      </a:rPr>
                      <m:t>−</m:t>
                    </m:r>
                    <m:acc>
                      <m:accPr>
                        <m:chr m:val="̅"/>
                        <m:ctrlPr>
                          <a:rPr lang="en-US" altLang="zh-CN" sz="2000" b="1" i="1" smtClean="0">
                            <a:highlight>
                              <a:srgbClr val="FFFF00"/>
                            </a:highlight>
                            <a:latin typeface="Cambria Math" panose="02040503050406030204" pitchFamily="18" charset="0"/>
                          </a:rPr>
                        </m:ctrlPr>
                      </m:accPr>
                      <m:e>
                        <m:r>
                          <a:rPr lang="en-US" altLang="zh-CN" sz="2000" b="1" i="1" smtClean="0">
                            <a:highlight>
                              <a:srgbClr val="FFFF00"/>
                            </a:highlight>
                            <a:latin typeface="Cambria Math" panose="02040503050406030204" pitchFamily="18" charset="0"/>
                          </a:rPr>
                          <m:t>𝒀</m:t>
                        </m:r>
                      </m:e>
                    </m:acc>
                    <m:r>
                      <a:rPr lang="en-US" altLang="zh-CN" sz="2000" b="1" i="1" smtClean="0">
                        <a:highlight>
                          <a:srgbClr val="FFFF00"/>
                        </a:highlight>
                        <a:latin typeface="Cambria Math" panose="02040503050406030204" pitchFamily="18" charset="0"/>
                        <a:ea typeface="Cambria Math" panose="02040503050406030204" pitchFamily="18" charset="0"/>
                      </a:rPr>
                      <m:t>~</m:t>
                    </m:r>
                    <m:r>
                      <a:rPr lang="en-US" altLang="zh-CN" sz="2000" b="1" i="1" smtClean="0">
                        <a:highlight>
                          <a:srgbClr val="FFFF00"/>
                        </a:highlight>
                        <a:latin typeface="Cambria Math" panose="02040503050406030204" pitchFamily="18" charset="0"/>
                        <a:ea typeface="Cambria Math" panose="02040503050406030204" pitchFamily="18" charset="0"/>
                      </a:rPr>
                      <m:t>𝑵</m:t>
                    </m:r>
                    <m:r>
                      <a:rPr lang="en-US" altLang="zh-CN" sz="2000" b="1" i="1" smtClean="0">
                        <a:highlight>
                          <a:srgbClr val="FFFF00"/>
                        </a:highlight>
                        <a:latin typeface="Cambria Math" panose="02040503050406030204" pitchFamily="18" charset="0"/>
                        <a:ea typeface="Cambria Math" panose="02040503050406030204" pitchFamily="18" charset="0"/>
                      </a:rPr>
                      <m:t>(</m:t>
                    </m:r>
                    <m:sSub>
                      <m:sSubPr>
                        <m:ctrlPr>
                          <a:rPr lang="en-US" altLang="zh-CN" sz="2000" b="1" i="1" smtClean="0">
                            <a:highlight>
                              <a:srgbClr val="FFFF00"/>
                            </a:highlight>
                            <a:latin typeface="Cambria Math" panose="02040503050406030204" pitchFamily="18" charset="0"/>
                            <a:ea typeface="Cambria Math" panose="02040503050406030204" pitchFamily="18" charset="0"/>
                          </a:rPr>
                        </m:ctrlPr>
                      </m:sSubPr>
                      <m:e>
                        <m:r>
                          <a:rPr lang="zh-CN" altLang="en-US" sz="2000" b="1" i="1" smtClean="0">
                            <a:highlight>
                              <a:srgbClr val="FFFF00"/>
                            </a:highlight>
                            <a:latin typeface="Cambria Math" panose="02040503050406030204" pitchFamily="18" charset="0"/>
                            <a:ea typeface="Cambria Math" panose="02040503050406030204" pitchFamily="18" charset="0"/>
                          </a:rPr>
                          <m:t>𝝁</m:t>
                        </m:r>
                      </m:e>
                      <m:sub>
                        <m:r>
                          <a:rPr lang="en-US" altLang="zh-CN" sz="2000" b="1" i="1" smtClean="0">
                            <a:highlight>
                              <a:srgbClr val="FFFF00"/>
                            </a:highlight>
                            <a:latin typeface="Cambria Math" panose="02040503050406030204" pitchFamily="18" charset="0"/>
                            <a:ea typeface="Cambria Math" panose="02040503050406030204" pitchFamily="18" charset="0"/>
                          </a:rPr>
                          <m:t>𝒙</m:t>
                        </m:r>
                      </m:sub>
                    </m:sSub>
                    <m:r>
                      <a:rPr lang="en-US" altLang="zh-CN" sz="2000" b="1" i="1" smtClean="0">
                        <a:highlight>
                          <a:srgbClr val="FFFF00"/>
                        </a:highlight>
                        <a:latin typeface="Cambria Math" panose="02040503050406030204" pitchFamily="18" charset="0"/>
                        <a:ea typeface="Cambria Math" panose="02040503050406030204" pitchFamily="18" charset="0"/>
                      </a:rPr>
                      <m:t>−</m:t>
                    </m:r>
                    <m:sSub>
                      <m:sSubPr>
                        <m:ctrlPr>
                          <a:rPr lang="en-US" altLang="zh-CN" sz="2000" b="1" i="1" smtClean="0">
                            <a:highlight>
                              <a:srgbClr val="FFFF00"/>
                            </a:highlight>
                            <a:latin typeface="Cambria Math" panose="02040503050406030204" pitchFamily="18" charset="0"/>
                            <a:ea typeface="Cambria Math" panose="02040503050406030204" pitchFamily="18" charset="0"/>
                          </a:rPr>
                        </m:ctrlPr>
                      </m:sSubPr>
                      <m:e>
                        <m:r>
                          <a:rPr lang="zh-CN" altLang="en-US" sz="2000" b="1" i="1" smtClean="0">
                            <a:highlight>
                              <a:srgbClr val="FFFF00"/>
                            </a:highlight>
                            <a:latin typeface="Cambria Math" panose="02040503050406030204" pitchFamily="18" charset="0"/>
                            <a:ea typeface="Cambria Math" panose="02040503050406030204" pitchFamily="18" charset="0"/>
                          </a:rPr>
                          <m:t>𝝁</m:t>
                        </m:r>
                      </m:e>
                      <m:sub>
                        <m:r>
                          <a:rPr lang="en-US" altLang="zh-CN" sz="2000" b="1" i="1" smtClean="0">
                            <a:highlight>
                              <a:srgbClr val="FFFF00"/>
                            </a:highlight>
                            <a:latin typeface="Cambria Math" panose="02040503050406030204" pitchFamily="18" charset="0"/>
                            <a:ea typeface="Cambria Math" panose="02040503050406030204" pitchFamily="18" charset="0"/>
                          </a:rPr>
                          <m:t>𝒚</m:t>
                        </m:r>
                      </m:sub>
                    </m:sSub>
                    <m:r>
                      <a:rPr lang="en-US" altLang="zh-CN" sz="2000" b="1" i="1" smtClean="0">
                        <a:highlight>
                          <a:srgbClr val="FFFF00"/>
                        </a:highlight>
                        <a:latin typeface="Cambria Math" panose="02040503050406030204" pitchFamily="18" charset="0"/>
                        <a:ea typeface="Cambria Math" panose="02040503050406030204" pitchFamily="18" charset="0"/>
                      </a:rPr>
                      <m:t>, </m:t>
                    </m:r>
                    <m:f>
                      <m:fPr>
                        <m:ctrlPr>
                          <a:rPr lang="en-US" altLang="zh-CN" sz="2000" b="1" i="1" smtClean="0">
                            <a:highlight>
                              <a:srgbClr val="FFFF00"/>
                            </a:highlight>
                            <a:latin typeface="Cambria Math" panose="02040503050406030204" pitchFamily="18" charset="0"/>
                            <a:ea typeface="Cambria Math" panose="02040503050406030204" pitchFamily="18" charset="0"/>
                          </a:rPr>
                        </m:ctrlPr>
                      </m:fPr>
                      <m:num>
                        <m:sSubSup>
                          <m:sSubSupPr>
                            <m:ctrlPr>
                              <a:rPr lang="en-US" altLang="zh-CN" sz="2000" b="1" i="1" smtClean="0">
                                <a:highlight>
                                  <a:srgbClr val="FFFF00"/>
                                </a:highlight>
                                <a:latin typeface="Cambria Math" panose="02040503050406030204" pitchFamily="18" charset="0"/>
                                <a:ea typeface="Cambria Math" panose="02040503050406030204" pitchFamily="18" charset="0"/>
                              </a:rPr>
                            </m:ctrlPr>
                          </m:sSubSupPr>
                          <m:e>
                            <m:r>
                              <a:rPr lang="zh-CN" altLang="en-US" sz="2000" b="1" i="1" smtClean="0">
                                <a:highlight>
                                  <a:srgbClr val="FFFF00"/>
                                </a:highlight>
                                <a:latin typeface="Cambria Math" panose="02040503050406030204" pitchFamily="18" charset="0"/>
                                <a:ea typeface="Cambria Math" panose="02040503050406030204" pitchFamily="18" charset="0"/>
                              </a:rPr>
                              <m:t>𝝈</m:t>
                            </m:r>
                          </m:e>
                          <m:sub>
                            <m:r>
                              <a:rPr lang="en-US" altLang="zh-CN" sz="2000" b="1" i="1" smtClean="0">
                                <a:highlight>
                                  <a:srgbClr val="FFFF00"/>
                                </a:highlight>
                                <a:latin typeface="Cambria Math" panose="02040503050406030204" pitchFamily="18" charset="0"/>
                                <a:ea typeface="Cambria Math" panose="02040503050406030204" pitchFamily="18" charset="0"/>
                              </a:rPr>
                              <m:t>𝒙</m:t>
                            </m:r>
                          </m:sub>
                          <m:sup>
                            <m:r>
                              <a:rPr lang="en-US" altLang="zh-CN" sz="2000" b="1" i="1" smtClean="0">
                                <a:highlight>
                                  <a:srgbClr val="FFFF00"/>
                                </a:highlight>
                                <a:latin typeface="Cambria Math" panose="02040503050406030204" pitchFamily="18" charset="0"/>
                                <a:ea typeface="Cambria Math" panose="02040503050406030204" pitchFamily="18" charset="0"/>
                              </a:rPr>
                              <m:t>𝟐</m:t>
                            </m:r>
                          </m:sup>
                        </m:sSubSup>
                      </m:num>
                      <m:den>
                        <m:sSub>
                          <m:sSubPr>
                            <m:ctrlPr>
                              <a:rPr lang="en-US" altLang="zh-CN" sz="2000" b="1" i="1" smtClean="0">
                                <a:highlight>
                                  <a:srgbClr val="FFFF00"/>
                                </a:highlight>
                                <a:latin typeface="Cambria Math" panose="02040503050406030204" pitchFamily="18" charset="0"/>
                                <a:ea typeface="Cambria Math" panose="02040503050406030204" pitchFamily="18" charset="0"/>
                              </a:rPr>
                            </m:ctrlPr>
                          </m:sSubPr>
                          <m:e>
                            <m:r>
                              <a:rPr lang="en-US" altLang="zh-CN" sz="2000" b="1" i="1" smtClean="0">
                                <a:highlight>
                                  <a:srgbClr val="FFFF00"/>
                                </a:highlight>
                                <a:latin typeface="Cambria Math" panose="02040503050406030204" pitchFamily="18" charset="0"/>
                                <a:ea typeface="Cambria Math" panose="02040503050406030204" pitchFamily="18" charset="0"/>
                              </a:rPr>
                              <m:t>𝒏</m:t>
                            </m:r>
                          </m:e>
                          <m:sub>
                            <m:r>
                              <a:rPr lang="en-US" altLang="zh-CN" sz="2000" b="1" i="1" smtClean="0">
                                <a:highlight>
                                  <a:srgbClr val="FFFF00"/>
                                </a:highlight>
                                <a:latin typeface="Cambria Math" panose="02040503050406030204" pitchFamily="18" charset="0"/>
                                <a:ea typeface="Cambria Math" panose="02040503050406030204" pitchFamily="18" charset="0"/>
                              </a:rPr>
                              <m:t>𝒙</m:t>
                            </m:r>
                          </m:sub>
                        </m:sSub>
                      </m:den>
                    </m:f>
                    <m:r>
                      <a:rPr lang="en-US" altLang="zh-CN" sz="2000" b="1" i="1" smtClean="0">
                        <a:highlight>
                          <a:srgbClr val="FFFF00"/>
                        </a:highlight>
                        <a:latin typeface="Cambria Math" panose="02040503050406030204" pitchFamily="18" charset="0"/>
                        <a:ea typeface="Cambria Math" panose="02040503050406030204" pitchFamily="18" charset="0"/>
                      </a:rPr>
                      <m:t>+</m:t>
                    </m:r>
                    <m:f>
                      <m:fPr>
                        <m:ctrlPr>
                          <a:rPr lang="en-US" altLang="zh-CN" sz="2000" b="1" i="1" smtClean="0">
                            <a:highlight>
                              <a:srgbClr val="FFFF00"/>
                            </a:highlight>
                            <a:latin typeface="Cambria Math" panose="02040503050406030204" pitchFamily="18" charset="0"/>
                            <a:ea typeface="Cambria Math" panose="02040503050406030204" pitchFamily="18" charset="0"/>
                          </a:rPr>
                        </m:ctrlPr>
                      </m:fPr>
                      <m:num>
                        <m:sSubSup>
                          <m:sSubSupPr>
                            <m:ctrlPr>
                              <a:rPr lang="en-US" altLang="zh-CN" sz="2000" b="1" i="1" smtClean="0">
                                <a:highlight>
                                  <a:srgbClr val="FFFF00"/>
                                </a:highlight>
                                <a:latin typeface="Cambria Math" panose="02040503050406030204" pitchFamily="18" charset="0"/>
                                <a:ea typeface="Cambria Math" panose="02040503050406030204" pitchFamily="18" charset="0"/>
                              </a:rPr>
                            </m:ctrlPr>
                          </m:sSubSupPr>
                          <m:e>
                            <m:r>
                              <a:rPr lang="zh-CN" altLang="en-US" sz="2000" b="1" i="1" smtClean="0">
                                <a:highlight>
                                  <a:srgbClr val="FFFF00"/>
                                </a:highlight>
                                <a:latin typeface="Cambria Math" panose="02040503050406030204" pitchFamily="18" charset="0"/>
                                <a:ea typeface="Cambria Math" panose="02040503050406030204" pitchFamily="18" charset="0"/>
                              </a:rPr>
                              <m:t>𝝈</m:t>
                            </m:r>
                          </m:e>
                          <m:sub>
                            <m:r>
                              <a:rPr lang="en-US" altLang="zh-CN" sz="2000" b="1" i="1" smtClean="0">
                                <a:highlight>
                                  <a:srgbClr val="FFFF00"/>
                                </a:highlight>
                                <a:latin typeface="Cambria Math" panose="02040503050406030204" pitchFamily="18" charset="0"/>
                                <a:ea typeface="Cambria Math" panose="02040503050406030204" pitchFamily="18" charset="0"/>
                              </a:rPr>
                              <m:t>𝒚</m:t>
                            </m:r>
                          </m:sub>
                          <m:sup>
                            <m:r>
                              <a:rPr lang="en-US" altLang="zh-CN" sz="2000" b="1" i="1" smtClean="0">
                                <a:highlight>
                                  <a:srgbClr val="FFFF00"/>
                                </a:highlight>
                                <a:latin typeface="Cambria Math" panose="02040503050406030204" pitchFamily="18" charset="0"/>
                                <a:ea typeface="Cambria Math" panose="02040503050406030204" pitchFamily="18" charset="0"/>
                              </a:rPr>
                              <m:t>𝟐</m:t>
                            </m:r>
                          </m:sup>
                        </m:sSubSup>
                      </m:num>
                      <m:den>
                        <m:sSub>
                          <m:sSubPr>
                            <m:ctrlPr>
                              <a:rPr lang="en-US" altLang="zh-CN" sz="2000" b="1" i="1" smtClean="0">
                                <a:highlight>
                                  <a:srgbClr val="FFFF00"/>
                                </a:highlight>
                                <a:latin typeface="Cambria Math" panose="02040503050406030204" pitchFamily="18" charset="0"/>
                                <a:ea typeface="Cambria Math" panose="02040503050406030204" pitchFamily="18" charset="0"/>
                              </a:rPr>
                            </m:ctrlPr>
                          </m:sSubPr>
                          <m:e>
                            <m:r>
                              <a:rPr lang="en-US" altLang="zh-CN" sz="2000" b="1" i="1" smtClean="0">
                                <a:highlight>
                                  <a:srgbClr val="FFFF00"/>
                                </a:highlight>
                                <a:latin typeface="Cambria Math" panose="02040503050406030204" pitchFamily="18" charset="0"/>
                                <a:ea typeface="Cambria Math" panose="02040503050406030204" pitchFamily="18" charset="0"/>
                              </a:rPr>
                              <m:t>𝒏</m:t>
                            </m:r>
                          </m:e>
                          <m:sub>
                            <m:r>
                              <a:rPr lang="en-US" altLang="zh-CN" sz="2000" b="1" i="1" smtClean="0">
                                <a:highlight>
                                  <a:srgbClr val="FFFF00"/>
                                </a:highlight>
                                <a:latin typeface="Cambria Math" panose="02040503050406030204" pitchFamily="18" charset="0"/>
                                <a:ea typeface="Cambria Math" panose="02040503050406030204" pitchFamily="18" charset="0"/>
                              </a:rPr>
                              <m:t>𝒚</m:t>
                            </m:r>
                          </m:sub>
                        </m:sSub>
                      </m:den>
                    </m:f>
                    <m:r>
                      <a:rPr lang="en-US" altLang="zh-CN" sz="2000" b="1" i="1" smtClean="0">
                        <a:highlight>
                          <a:srgbClr val="FFFF00"/>
                        </a:highlight>
                        <a:latin typeface="Cambria Math" panose="02040503050406030204" pitchFamily="18" charset="0"/>
                        <a:ea typeface="Cambria Math" panose="02040503050406030204" pitchFamily="18" charset="0"/>
                      </a:rPr>
                      <m:t>)</m:t>
                    </m:r>
                  </m:oMath>
                </a14:m>
                <a:endParaRPr lang="zh-CN" altLang="en-US" sz="2000" b="1" dirty="0"/>
              </a:p>
            </p:txBody>
          </p:sp>
        </mc:Choice>
        <mc:Fallback xmlns="">
          <p:sp>
            <p:nvSpPr>
              <p:cNvPr id="2" name="文本框 1">
                <a:extLst>
                  <a:ext uri="{FF2B5EF4-FFF2-40B4-BE49-F238E27FC236}">
                    <a16:creationId xmlns:a16="http://schemas.microsoft.com/office/drawing/2014/main" id="{50AF5605-CC71-5267-4F67-1D501D78C277}"/>
                  </a:ext>
                </a:extLst>
              </p:cNvPr>
              <p:cNvSpPr txBox="1">
                <a:spLocks noRot="1" noChangeAspect="1" noMove="1" noResize="1" noEditPoints="1" noAdjustHandles="1" noChangeArrowheads="1" noChangeShapeType="1" noTextEdit="1"/>
              </p:cNvSpPr>
              <p:nvPr/>
            </p:nvSpPr>
            <p:spPr>
              <a:xfrm>
                <a:off x="304912" y="1295456"/>
                <a:ext cx="8076988" cy="5294976"/>
              </a:xfrm>
              <a:prstGeom prst="rect">
                <a:avLst/>
              </a:prstGeom>
              <a:blipFill>
                <a:blip r:embed="rId2"/>
                <a:stretch>
                  <a:fillRect l="-453" t="-691" r="-10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51719031"/>
      </p:ext>
    </p:extLst>
  </p:cSld>
  <p:clrMapOvr>
    <a:masterClrMapping/>
  </p:clrMapOvr>
  <p:transition advTm="31504"/>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C11E3CF-598B-8F34-C77B-EB0590D08E9F}"/>
              </a:ext>
            </a:extLst>
          </p:cNvPr>
          <p:cNvPicPr>
            <a:picLocks noChangeAspect="1"/>
          </p:cNvPicPr>
          <p:nvPr/>
        </p:nvPicPr>
        <p:blipFill>
          <a:blip r:embed="rId2"/>
          <a:stretch>
            <a:fillRect/>
          </a:stretch>
        </p:blipFill>
        <p:spPr>
          <a:xfrm>
            <a:off x="381110" y="2447380"/>
            <a:ext cx="7566757" cy="1676356"/>
          </a:xfrm>
          <a:prstGeom prst="rect">
            <a:avLst/>
          </a:prstGeom>
        </p:spPr>
      </p:pic>
      <p:sp>
        <p:nvSpPr>
          <p:cNvPr id="2" name="文本框 1">
            <a:extLst>
              <a:ext uri="{FF2B5EF4-FFF2-40B4-BE49-F238E27FC236}">
                <a16:creationId xmlns:a16="http://schemas.microsoft.com/office/drawing/2014/main" id="{B2630D25-52B7-FD54-65E7-9C4F8C339B11}"/>
              </a:ext>
            </a:extLst>
          </p:cNvPr>
          <p:cNvSpPr txBox="1"/>
          <p:nvPr/>
        </p:nvSpPr>
        <p:spPr>
          <a:xfrm>
            <a:off x="457308" y="1524050"/>
            <a:ext cx="6857820" cy="923330"/>
          </a:xfrm>
          <a:prstGeom prst="rect">
            <a:avLst/>
          </a:prstGeom>
          <a:noFill/>
        </p:spPr>
        <p:txBody>
          <a:bodyPr wrap="square" rtlCol="0">
            <a:spAutoFit/>
          </a:bodyPr>
          <a:lstStyle/>
          <a:p>
            <a:r>
              <a:rPr lang="en-US" altLang="zh-CN" b="1" dirty="0">
                <a:highlight>
                  <a:srgbClr val="FFFF00"/>
                </a:highlight>
              </a:rPr>
              <a:t>The test statistic is the z-value and is calculated as follows:</a:t>
            </a:r>
          </a:p>
          <a:p>
            <a:endParaRPr lang="en-US" altLang="zh-CN" dirty="0"/>
          </a:p>
          <a:p>
            <a:endParaRPr lang="zh-CN" altLang="en-US" dirty="0"/>
          </a:p>
        </p:txBody>
      </p:sp>
      <p:sp>
        <p:nvSpPr>
          <p:cNvPr id="4" name="文本框 3">
            <a:extLst>
              <a:ext uri="{FF2B5EF4-FFF2-40B4-BE49-F238E27FC236}">
                <a16:creationId xmlns:a16="http://schemas.microsoft.com/office/drawing/2014/main" id="{6242EC20-412E-7959-8F18-E59BC7007659}"/>
              </a:ext>
            </a:extLst>
          </p:cNvPr>
          <p:cNvSpPr txBox="1"/>
          <p:nvPr/>
        </p:nvSpPr>
        <p:spPr>
          <a:xfrm>
            <a:off x="762099" y="4571970"/>
            <a:ext cx="7185767" cy="707886"/>
          </a:xfrm>
          <a:prstGeom prst="rect">
            <a:avLst/>
          </a:prstGeom>
          <a:noFill/>
        </p:spPr>
        <p:txBody>
          <a:bodyPr wrap="square" rtlCol="0">
            <a:spAutoFit/>
          </a:bodyPr>
          <a:lstStyle/>
          <a:p>
            <a:pPr marL="285750" indent="-285750">
              <a:buFont typeface="Arial" panose="020B0604020202020204" pitchFamily="34" charset="0"/>
              <a:buChar char="•"/>
            </a:pPr>
            <a:r>
              <a:rPr lang="en-US" altLang="zh-CN" sz="2000" b="1" u="sng" dirty="0">
                <a:highlight>
                  <a:srgbClr val="FFFF00"/>
                </a:highlight>
              </a:rPr>
              <a:t>this test statistic is used when the two population variances are both known, which is unrealistic. </a:t>
            </a:r>
            <a:endParaRPr lang="zh-CN" altLang="en-US" sz="2000" b="1" u="sng" dirty="0">
              <a:highlight>
                <a:srgbClr val="FFFF00"/>
              </a:highlight>
            </a:endParaRPr>
          </a:p>
        </p:txBody>
      </p:sp>
    </p:spTree>
    <p:extLst>
      <p:ext uri="{BB962C8B-B14F-4D97-AF65-F5344CB8AC3E}">
        <p14:creationId xmlns:p14="http://schemas.microsoft.com/office/powerpoint/2010/main" val="1097308987"/>
      </p:ext>
    </p:extLst>
  </p:cSld>
  <p:clrMapOvr>
    <a:masterClrMapping/>
  </p:clrMapOvr>
  <p:transition advTm="31504"/>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50AF5605-CC71-5267-4F67-1D501D78C277}"/>
                  </a:ext>
                </a:extLst>
              </p:cNvPr>
              <p:cNvSpPr txBox="1"/>
              <p:nvPr/>
            </p:nvSpPr>
            <p:spPr>
              <a:xfrm>
                <a:off x="228714" y="1219258"/>
                <a:ext cx="8457978" cy="5133200"/>
              </a:xfrm>
              <a:prstGeom prst="rect">
                <a:avLst/>
              </a:prstGeom>
              <a:noFill/>
            </p:spPr>
            <p:txBody>
              <a:bodyPr wrap="square" rtlCol="0">
                <a:spAutoFit/>
              </a:bodyPr>
              <a:lstStyle/>
              <a:p>
                <a:r>
                  <a:rPr lang="en-US" altLang="zh-CN" b="1" dirty="0">
                    <a:highlight>
                      <a:srgbClr val="FFFF00"/>
                    </a:highlight>
                  </a:rPr>
                  <a:t>Key points:</a:t>
                </a:r>
              </a:p>
              <a:p>
                <a:pPr marL="342900" indent="-342900">
                  <a:buFont typeface="Arial" panose="020B0604020202020204" pitchFamily="34" charset="0"/>
                  <a:buChar char="•"/>
                </a:pPr>
                <a:endParaRPr lang="en-US" altLang="zh-CN" dirty="0">
                  <a:highlight>
                    <a:srgbClr val="FFFF00"/>
                  </a:highlight>
                </a:endParaRPr>
              </a:p>
              <a:p>
                <a:pPr marL="342900" indent="-342900">
                  <a:buFont typeface="Arial" panose="020B0604020202020204" pitchFamily="34" charset="0"/>
                  <a:buChar char="•"/>
                </a:pPr>
                <a:r>
                  <a:rPr lang="en-US" altLang="zh-CN" dirty="0">
                    <a:highlight>
                      <a:srgbClr val="FFFF00"/>
                    </a:highlight>
                  </a:rPr>
                  <a:t>When both </a:t>
                </a:r>
                <a14:m>
                  <m:oMath xmlns:m="http://schemas.openxmlformats.org/officeDocument/2006/math">
                    <m:sSubSup>
                      <m:sSubSupPr>
                        <m:ctrlPr>
                          <a:rPr lang="en-US" altLang="zh-CN" i="1" smtClean="0">
                            <a:highlight>
                              <a:srgbClr val="FFFF00"/>
                            </a:highlight>
                            <a:latin typeface="Cambria Math" panose="02040503050406030204" pitchFamily="18" charset="0"/>
                          </a:rPr>
                        </m:ctrlPr>
                      </m:sSubSupPr>
                      <m:e>
                        <m:r>
                          <a:rPr lang="zh-CN" altLang="en-US" b="0" i="1" smtClean="0">
                            <a:highlight>
                              <a:srgbClr val="FFFF00"/>
                            </a:highlight>
                            <a:latin typeface="Cambria Math" panose="02040503050406030204" pitchFamily="18" charset="0"/>
                          </a:rPr>
                          <m:t>𝜎</m:t>
                        </m:r>
                      </m:e>
                      <m:sub>
                        <m:r>
                          <a:rPr lang="en-US" altLang="zh-CN" b="0" i="1" smtClean="0">
                            <a:highlight>
                              <a:srgbClr val="FFFF00"/>
                            </a:highlight>
                            <a:latin typeface="Cambria Math" panose="02040503050406030204" pitchFamily="18" charset="0"/>
                          </a:rPr>
                          <m:t>𝑥</m:t>
                        </m:r>
                      </m:sub>
                      <m:sup>
                        <m:r>
                          <a:rPr lang="en-US" altLang="zh-CN" b="0" i="1" smtClean="0">
                            <a:highlight>
                              <a:srgbClr val="FFFF00"/>
                            </a:highlight>
                            <a:latin typeface="Cambria Math" panose="02040503050406030204" pitchFamily="18" charset="0"/>
                          </a:rPr>
                          <m:t>2</m:t>
                        </m:r>
                      </m:sup>
                    </m:sSubSup>
                  </m:oMath>
                </a14:m>
                <a:r>
                  <a:rPr lang="en-US" altLang="zh-CN" dirty="0">
                    <a:highlight>
                      <a:srgbClr val="FFFF00"/>
                    </a:highlight>
                  </a:rPr>
                  <a:t> and </a:t>
                </a:r>
                <a14:m>
                  <m:oMath xmlns:m="http://schemas.openxmlformats.org/officeDocument/2006/math">
                    <m:sSubSup>
                      <m:sSubSupPr>
                        <m:ctrlPr>
                          <a:rPr lang="en-US" altLang="zh-CN" i="1" smtClean="0">
                            <a:highlight>
                              <a:srgbClr val="FFFF00"/>
                            </a:highlight>
                            <a:latin typeface="Cambria Math" panose="02040503050406030204" pitchFamily="18" charset="0"/>
                          </a:rPr>
                        </m:ctrlPr>
                      </m:sSubSupPr>
                      <m:e>
                        <m:r>
                          <a:rPr lang="zh-CN" altLang="en-US" b="0" i="1" smtClean="0">
                            <a:highlight>
                              <a:srgbClr val="FFFF00"/>
                            </a:highlight>
                            <a:latin typeface="Cambria Math" panose="02040503050406030204" pitchFamily="18" charset="0"/>
                          </a:rPr>
                          <m:t>𝜎</m:t>
                        </m:r>
                      </m:e>
                      <m:sub>
                        <m:r>
                          <a:rPr lang="en-US" altLang="zh-CN" b="0" i="1" smtClean="0">
                            <a:highlight>
                              <a:srgbClr val="FFFF00"/>
                            </a:highlight>
                            <a:latin typeface="Cambria Math" panose="02040503050406030204" pitchFamily="18" charset="0"/>
                          </a:rPr>
                          <m:t>𝑦</m:t>
                        </m:r>
                      </m:sub>
                      <m:sup>
                        <m:r>
                          <a:rPr lang="en-US" altLang="zh-CN" b="0" i="1" smtClean="0">
                            <a:highlight>
                              <a:srgbClr val="FFFF00"/>
                            </a:highlight>
                            <a:latin typeface="Cambria Math" panose="02040503050406030204" pitchFamily="18" charset="0"/>
                          </a:rPr>
                          <m:t>2</m:t>
                        </m:r>
                      </m:sup>
                    </m:sSubSup>
                    <m:r>
                      <a:rPr lang="en-US" altLang="zh-CN" b="0" i="1" smtClean="0">
                        <a:highlight>
                          <a:srgbClr val="FFFF00"/>
                        </a:highlight>
                        <a:latin typeface="Cambria Math" panose="02040503050406030204" pitchFamily="18" charset="0"/>
                      </a:rPr>
                      <m:t> </m:t>
                    </m:r>
                  </m:oMath>
                </a14:m>
                <a:r>
                  <a:rPr lang="en-US" altLang="zh-CN" dirty="0">
                    <a:highlight>
                      <a:srgbClr val="FFFF00"/>
                    </a:highlight>
                  </a:rPr>
                  <a:t>are unknown</a:t>
                </a:r>
                <a:r>
                  <a:rPr lang="en-US" altLang="zh-CN" dirty="0"/>
                  <a:t>, we have to use the sample variances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𝑥</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 </m:t>
                    </m:r>
                  </m:oMath>
                </a14:m>
                <a:r>
                  <a:rPr lang="en-US" altLang="zh-CN" dirty="0"/>
                  <a:t>and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𝑦</m:t>
                        </m:r>
                      </m:sub>
                      <m:sup>
                        <m:r>
                          <a:rPr lang="en-US" altLang="zh-CN" b="0" i="1" smtClean="0">
                            <a:latin typeface="Cambria Math" panose="02040503050406030204" pitchFamily="18" charset="0"/>
                          </a:rPr>
                          <m:t>2</m:t>
                        </m:r>
                      </m:sup>
                    </m:sSubSup>
                  </m:oMath>
                </a14:m>
                <a:r>
                  <a:rPr lang="en-US" altLang="zh-CN" dirty="0"/>
                  <a:t> to be the unbiased estimates for </a:t>
                </a:r>
                <a14:m>
                  <m:oMath xmlns:m="http://schemas.openxmlformats.org/officeDocument/2006/math">
                    <m:sSubSup>
                      <m:sSubSupPr>
                        <m:ctrlPr>
                          <a:rPr lang="en-US" altLang="zh-CN" i="1">
                            <a:latin typeface="Cambria Math" panose="02040503050406030204" pitchFamily="18" charset="0"/>
                          </a:rPr>
                        </m:ctrlPr>
                      </m:sSubSupPr>
                      <m:e>
                        <m:r>
                          <a:rPr lang="zh-CN" altLang="en-US" b="0" i="1">
                            <a:latin typeface="Cambria Math" panose="02040503050406030204" pitchFamily="18" charset="0"/>
                          </a:rPr>
                          <m:t>𝜎</m:t>
                        </m:r>
                      </m:e>
                      <m:sub>
                        <m:r>
                          <a:rPr lang="en-US" altLang="zh-CN" b="0" i="1">
                            <a:latin typeface="Cambria Math" panose="02040503050406030204" pitchFamily="18" charset="0"/>
                          </a:rPr>
                          <m:t>𝑥</m:t>
                        </m:r>
                      </m:sub>
                      <m:sup>
                        <m:r>
                          <a:rPr lang="en-US" altLang="zh-CN" b="0" i="1">
                            <a:latin typeface="Cambria Math" panose="02040503050406030204" pitchFamily="18" charset="0"/>
                          </a:rPr>
                          <m:t>2</m:t>
                        </m:r>
                      </m:sup>
                    </m:sSubSup>
                  </m:oMath>
                </a14:m>
                <a:r>
                  <a:rPr lang="en-US" altLang="zh-CN" dirty="0"/>
                  <a:t> and </a:t>
                </a:r>
                <a14:m>
                  <m:oMath xmlns:m="http://schemas.openxmlformats.org/officeDocument/2006/math">
                    <m:sSubSup>
                      <m:sSubSupPr>
                        <m:ctrlPr>
                          <a:rPr lang="en-US" altLang="zh-CN" i="1">
                            <a:latin typeface="Cambria Math" panose="02040503050406030204" pitchFamily="18" charset="0"/>
                          </a:rPr>
                        </m:ctrlPr>
                      </m:sSubSupPr>
                      <m:e>
                        <m:r>
                          <a:rPr lang="zh-CN" altLang="en-US" b="0" i="1">
                            <a:latin typeface="Cambria Math" panose="02040503050406030204" pitchFamily="18" charset="0"/>
                          </a:rPr>
                          <m:t>𝜎</m:t>
                        </m:r>
                      </m:e>
                      <m:sub>
                        <m:r>
                          <a:rPr lang="en-US" altLang="zh-CN" b="0" i="1">
                            <a:latin typeface="Cambria Math" panose="02040503050406030204" pitchFamily="18" charset="0"/>
                          </a:rPr>
                          <m:t>𝑦</m:t>
                        </m:r>
                      </m:sub>
                      <m:sup>
                        <m:r>
                          <a:rPr lang="en-US" altLang="zh-CN" b="0" i="1">
                            <a:latin typeface="Cambria Math" panose="02040503050406030204" pitchFamily="18" charset="0"/>
                          </a:rPr>
                          <m:t>2</m:t>
                        </m:r>
                      </m:sup>
                    </m:sSubSup>
                  </m:oMath>
                </a14:m>
                <a:r>
                  <a:rPr lang="en-US" altLang="zh-CN" dirty="0"/>
                  <a:t>.</a:t>
                </a:r>
              </a:p>
              <a:p>
                <a:pPr marL="342900" indent="-342900">
                  <a:buFont typeface="Arial" panose="020B0604020202020204" pitchFamily="34" charset="0"/>
                  <a:buChar char="•"/>
                </a:pPr>
                <a:endParaRPr lang="en-US" altLang="zh-CN" b="1" dirty="0"/>
              </a:p>
              <a:p>
                <a:pPr marL="342900" indent="-342900">
                  <a:buFont typeface="Arial" panose="020B0604020202020204" pitchFamily="34" charset="0"/>
                  <a:buChar char="•"/>
                </a:pPr>
                <a:r>
                  <a:rPr lang="en-US" altLang="zh-CN" dirty="0"/>
                  <a:t>According to the central limit theorem, when the sample size </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≥30</m:t>
                    </m:r>
                  </m:oMath>
                </a14:m>
                <a:r>
                  <a:rPr lang="en-US" altLang="zh-CN" dirty="0"/>
                  <a:t>, the sampling distribution of sample mean </a:t>
                </a:r>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𝑋</m:t>
                        </m:r>
                      </m:e>
                    </m:acc>
                  </m:oMath>
                </a14:m>
                <a:r>
                  <a:rPr lang="en-US" altLang="zh-CN" dirty="0"/>
                  <a:t> and </a:t>
                </a:r>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𝑌</m:t>
                        </m:r>
                      </m:e>
                    </m:acc>
                    <m:r>
                      <a:rPr lang="en-US" altLang="zh-CN" b="0" i="0" smtClean="0">
                        <a:latin typeface="Cambria Math" panose="02040503050406030204" pitchFamily="18" charset="0"/>
                      </a:rPr>
                      <m:t> </m:t>
                    </m:r>
                  </m:oMath>
                </a14:m>
                <a:r>
                  <a:rPr lang="en-US" altLang="zh-CN" dirty="0"/>
                  <a:t>are all approximately normal even when the underlying populations are not normal, and </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𝑋</m:t>
                        </m:r>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𝑌</m:t>
                        </m:r>
                      </m:e>
                    </m:acc>
                  </m:oMath>
                </a14:m>
                <a:r>
                  <a:rPr lang="en-US" altLang="zh-CN" dirty="0"/>
                  <a:t> is also normal, because </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𝑋</m:t>
                        </m:r>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𝑌</m:t>
                        </m:r>
                      </m:e>
                    </m:acc>
                  </m:oMath>
                </a14:m>
                <a:r>
                  <a:rPr lang="en-US" altLang="zh-CN" dirty="0"/>
                  <a:t> is a linear combination of </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𝑋</m:t>
                        </m:r>
                      </m:e>
                    </m:acc>
                  </m:oMath>
                </a14:m>
                <a:r>
                  <a:rPr lang="en-US" altLang="zh-CN" dirty="0"/>
                  <a:t> and </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𝑌</m:t>
                        </m:r>
                      </m:e>
                    </m:acc>
                  </m:oMath>
                </a14:m>
                <a:r>
                  <a:rPr lang="en-US" altLang="zh-CN" dirty="0"/>
                  <a:t>. </a:t>
                </a:r>
              </a:p>
              <a:p>
                <a:pPr marL="342900" indent="-342900">
                  <a:buFont typeface="Arial" panose="020B0604020202020204" pitchFamily="34" charset="0"/>
                  <a:buChar char="•"/>
                </a:pPr>
                <a:endParaRPr lang="en-US" altLang="zh-CN" dirty="0"/>
              </a:p>
              <a:p>
                <a:pPr marL="342900" indent="-342900">
                  <a:buFont typeface="Arial" panose="020B0604020202020204" pitchFamily="34" charset="0"/>
                  <a:buChar char="•"/>
                </a:pPr>
                <a:r>
                  <a:rPr lang="en-US" altLang="zh-CN" dirty="0"/>
                  <a:t>So, when the sample size </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≥30, </m:t>
                    </m:r>
                  </m:oMath>
                </a14:m>
                <a:r>
                  <a:rPr lang="en-US" altLang="zh-CN" dirty="0"/>
                  <a:t> the two assumptions in this scenario that “the two populations are normal” and “the two populations have the same variances” are not essential. </a:t>
                </a:r>
                <a:r>
                  <a:rPr lang="en-US" altLang="zh-CN" dirty="0">
                    <a:highlight>
                      <a:srgbClr val="FFFF00"/>
                    </a:highlight>
                  </a:rPr>
                  <a:t>Actually, these two assumptions are not realistic in many real-life situations.</a:t>
                </a:r>
              </a:p>
              <a:p>
                <a:endParaRPr lang="en-US" altLang="zh-CN" dirty="0"/>
              </a:p>
              <a:p>
                <a:pPr marL="342900" indent="-342900">
                  <a:buFont typeface="Arial" panose="020B0604020202020204" pitchFamily="34" charset="0"/>
                  <a:buChar char="•"/>
                </a:pPr>
                <a:r>
                  <a:rPr lang="en-US" altLang="zh-CN" dirty="0"/>
                  <a:t>Because the population variances are both unknown, we should have used the t-distribution to do the hypothesis tests, but since the sample size </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≥30</m:t>
                    </m:r>
                  </m:oMath>
                </a14:m>
                <a:r>
                  <a:rPr lang="en-US" altLang="zh-CN" dirty="0"/>
                  <a:t>, we can still use the normal distribution (z-values) for the hypothesis tests.</a:t>
                </a:r>
              </a:p>
            </p:txBody>
          </p:sp>
        </mc:Choice>
        <mc:Fallback xmlns="">
          <p:sp>
            <p:nvSpPr>
              <p:cNvPr id="2" name="文本框 1">
                <a:extLst>
                  <a:ext uri="{FF2B5EF4-FFF2-40B4-BE49-F238E27FC236}">
                    <a16:creationId xmlns:a16="http://schemas.microsoft.com/office/drawing/2014/main" id="{50AF5605-CC71-5267-4F67-1D501D78C277}"/>
                  </a:ext>
                </a:extLst>
              </p:cNvPr>
              <p:cNvSpPr txBox="1">
                <a:spLocks noRot="1" noChangeAspect="1" noMove="1" noResize="1" noEditPoints="1" noAdjustHandles="1" noChangeArrowheads="1" noChangeShapeType="1" noTextEdit="1"/>
              </p:cNvSpPr>
              <p:nvPr/>
            </p:nvSpPr>
            <p:spPr>
              <a:xfrm>
                <a:off x="228714" y="1219258"/>
                <a:ext cx="8457978" cy="5133200"/>
              </a:xfrm>
              <a:prstGeom prst="rect">
                <a:avLst/>
              </a:prstGeom>
              <a:blipFill>
                <a:blip r:embed="rId2"/>
                <a:stretch>
                  <a:fillRect l="-649" t="-594" b="-9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95548395"/>
      </p:ext>
    </p:extLst>
  </p:cSld>
  <p:clrMapOvr>
    <a:masterClrMapping/>
  </p:clrMapOvr>
  <p:transition advTm="31504"/>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50AF5605-CC71-5267-4F67-1D501D78C277}"/>
                  </a:ext>
                </a:extLst>
              </p:cNvPr>
              <p:cNvSpPr txBox="1"/>
              <p:nvPr/>
            </p:nvSpPr>
            <p:spPr>
              <a:xfrm>
                <a:off x="343011" y="1295456"/>
                <a:ext cx="8457978" cy="5254836"/>
              </a:xfrm>
              <a:prstGeom prst="rect">
                <a:avLst/>
              </a:prstGeom>
              <a:noFill/>
            </p:spPr>
            <p:txBody>
              <a:bodyPr wrap="square" rtlCol="0">
                <a:spAutoFit/>
              </a:bodyPr>
              <a:lstStyle/>
              <a:p>
                <a:r>
                  <a:rPr lang="en-US" altLang="zh-CN" sz="2000" b="1" u="sng" dirty="0"/>
                  <a:t>Central limit theorem states that </a:t>
                </a:r>
              </a:p>
              <a:p>
                <a:endParaRPr lang="en-US" altLang="zh-CN" sz="2000" b="1" u="sng" dirty="0">
                  <a:highlight>
                    <a:srgbClr val="FFFF00"/>
                  </a:highlight>
                </a:endParaRPr>
              </a:p>
              <a:p>
                <a:r>
                  <a:rPr lang="en-US" altLang="zh-CN" sz="2000" b="1" dirty="0">
                    <a:highlight>
                      <a:srgbClr val="FFFF00"/>
                    </a:highlight>
                  </a:rPr>
                  <a:t>when the sample size </a:t>
                </a:r>
                <a14:m>
                  <m:oMath xmlns:m="http://schemas.openxmlformats.org/officeDocument/2006/math">
                    <m:r>
                      <a:rPr lang="en-US" altLang="zh-CN" sz="2000" b="1" i="1" smtClean="0">
                        <a:highlight>
                          <a:srgbClr val="FFFF00"/>
                        </a:highlight>
                        <a:latin typeface="Cambria Math" panose="02040503050406030204" pitchFamily="18" charset="0"/>
                      </a:rPr>
                      <m:t>𝒏</m:t>
                    </m:r>
                    <m:r>
                      <a:rPr lang="en-US" altLang="zh-CN" sz="2000" b="1" i="1" smtClean="0">
                        <a:highlight>
                          <a:srgbClr val="FFFF00"/>
                        </a:highlight>
                        <a:latin typeface="Cambria Math" panose="02040503050406030204" pitchFamily="18" charset="0"/>
                        <a:ea typeface="Cambria Math" panose="02040503050406030204" pitchFamily="18" charset="0"/>
                      </a:rPr>
                      <m:t>≥</m:t>
                    </m:r>
                    <m:r>
                      <a:rPr lang="en-US" altLang="zh-CN" sz="2000" b="1" i="1" smtClean="0">
                        <a:highlight>
                          <a:srgbClr val="FFFF00"/>
                        </a:highlight>
                        <a:latin typeface="Cambria Math" panose="02040503050406030204" pitchFamily="18" charset="0"/>
                        <a:ea typeface="Cambria Math" panose="02040503050406030204" pitchFamily="18" charset="0"/>
                      </a:rPr>
                      <m:t>𝟑𝟎</m:t>
                    </m:r>
                  </m:oMath>
                </a14:m>
                <a:r>
                  <a:rPr lang="en-US" altLang="zh-CN" sz="2000" b="1" dirty="0">
                    <a:highlight>
                      <a:srgbClr val="FFFF00"/>
                    </a:highlight>
                  </a:rPr>
                  <a:t> for both samples</a:t>
                </a:r>
              </a:p>
              <a:p>
                <a:endParaRPr lang="en-US" altLang="zh-CN" sz="2000" dirty="0"/>
              </a:p>
              <a:p>
                <a:r>
                  <a:rPr lang="en-US" altLang="zh-CN" sz="2000" dirty="0"/>
                  <a:t>	</a:t>
                </a:r>
                <a14:m>
                  <m:oMath xmlns:m="http://schemas.openxmlformats.org/officeDocument/2006/math">
                    <m:acc>
                      <m:accPr>
                        <m:chr m:val="̅"/>
                        <m:ctrlPr>
                          <a:rPr lang="en-US" altLang="zh-CN" sz="2000" i="1" smtClean="0">
                            <a:latin typeface="Cambria Math" panose="02040503050406030204" pitchFamily="18" charset="0"/>
                          </a:rPr>
                        </m:ctrlPr>
                      </m:accPr>
                      <m:e>
                        <m:r>
                          <a:rPr lang="en-US" altLang="zh-CN" sz="2000" b="0" i="1" smtClean="0">
                            <a:latin typeface="Cambria Math" panose="02040503050406030204" pitchFamily="18" charset="0"/>
                          </a:rPr>
                          <m:t>𝑋</m:t>
                        </m:r>
                      </m:e>
                    </m:acc>
                  </m:oMath>
                </a14:m>
                <a:r>
                  <a:rPr lang="en-US" altLang="zh-CN" sz="2000" dirty="0"/>
                  <a:t>:		</a:t>
                </a:r>
                <a14:m>
                  <m:oMath xmlns:m="http://schemas.openxmlformats.org/officeDocument/2006/math">
                    <m:acc>
                      <m:accPr>
                        <m:chr m:val="̅"/>
                        <m:ctrlPr>
                          <a:rPr lang="en-US" altLang="zh-CN" sz="2000" b="0" i="1" smtClean="0">
                            <a:latin typeface="Cambria Math" panose="02040503050406030204" pitchFamily="18" charset="0"/>
                            <a:ea typeface="Cambria Math" panose="02040503050406030204" pitchFamily="18" charset="0"/>
                          </a:rPr>
                        </m:ctrlPr>
                      </m:accPr>
                      <m:e>
                        <m:r>
                          <a:rPr lang="en-US" altLang="zh-CN" sz="2000" b="0" i="1" smtClean="0">
                            <a:latin typeface="Cambria Math" panose="02040503050406030204" pitchFamily="18" charset="0"/>
                            <a:ea typeface="Cambria Math" panose="02040503050406030204" pitchFamily="18" charset="0"/>
                          </a:rPr>
                          <m:t>𝑋</m:t>
                        </m:r>
                      </m:e>
                    </m:acc>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𝑁</m:t>
                    </m:r>
                    <m:d>
                      <m:dPr>
                        <m:ctrlPr>
                          <a:rPr lang="en-US" altLang="zh-CN" sz="2000" i="1" smtClean="0">
                            <a:latin typeface="Cambria Math" panose="02040503050406030204" pitchFamily="18" charset="0"/>
                            <a:ea typeface="Cambria Math" panose="02040503050406030204" pitchFamily="18" charset="0"/>
                          </a:rPr>
                        </m:ctrlPr>
                      </m:dPr>
                      <m:e>
                        <m:sSub>
                          <m:sSubPr>
                            <m:ctrlPr>
                              <a:rPr lang="en-US" altLang="zh-CN" sz="2000" i="1" smtClean="0">
                                <a:latin typeface="Cambria Math" panose="02040503050406030204" pitchFamily="18" charset="0"/>
                                <a:ea typeface="Cambria Math" panose="02040503050406030204" pitchFamily="18" charset="0"/>
                              </a:rPr>
                            </m:ctrlPr>
                          </m:sSubPr>
                          <m:e>
                            <m:r>
                              <a:rPr lang="zh-CN" altLang="en-US" sz="2000" b="0" i="1" smtClean="0">
                                <a:latin typeface="Cambria Math" panose="02040503050406030204" pitchFamily="18" charset="0"/>
                                <a:ea typeface="Cambria Math" panose="02040503050406030204" pitchFamily="18" charset="0"/>
                              </a:rPr>
                              <m:t>𝜇</m:t>
                            </m:r>
                          </m:e>
                          <m:sub>
                            <m:r>
                              <a:rPr lang="en-US" altLang="zh-CN" sz="2000" b="0" i="1" smtClean="0">
                                <a:latin typeface="Cambria Math" panose="02040503050406030204" pitchFamily="18" charset="0"/>
                                <a:ea typeface="Cambria Math" panose="02040503050406030204" pitchFamily="18" charset="0"/>
                              </a:rPr>
                              <m:t>𝑥</m:t>
                            </m:r>
                          </m:sub>
                        </m:sSub>
                        <m:r>
                          <a:rPr lang="en-US" altLang="zh-CN" sz="2000" b="0" i="1" smtClean="0">
                            <a:latin typeface="Cambria Math" panose="02040503050406030204" pitchFamily="18" charset="0"/>
                            <a:ea typeface="Cambria Math" panose="02040503050406030204" pitchFamily="18" charset="0"/>
                          </a:rPr>
                          <m:t>, </m:t>
                        </m:r>
                        <m:f>
                          <m:fPr>
                            <m:ctrlPr>
                              <a:rPr lang="en-US" altLang="zh-CN" sz="2000" b="0" i="1" smtClean="0">
                                <a:latin typeface="Cambria Math" panose="02040503050406030204" pitchFamily="18" charset="0"/>
                                <a:ea typeface="Cambria Math" panose="02040503050406030204" pitchFamily="18" charset="0"/>
                              </a:rPr>
                            </m:ctrlPr>
                          </m:fPr>
                          <m:num>
                            <m:sSubSup>
                              <m:sSubSupPr>
                                <m:ctrlPr>
                                  <a:rPr lang="en-US" altLang="zh-CN" sz="2000" b="0" i="1" smtClean="0">
                                    <a:latin typeface="Cambria Math" panose="02040503050406030204" pitchFamily="18" charset="0"/>
                                    <a:ea typeface="Cambria Math" panose="02040503050406030204" pitchFamily="18" charset="0"/>
                                  </a:rPr>
                                </m:ctrlPr>
                              </m:sSubSupPr>
                              <m:e>
                                <m:r>
                                  <a:rPr lang="en-US" altLang="zh-CN" sz="2000" b="0" i="1" smtClean="0">
                                    <a:latin typeface="Cambria Math" panose="02040503050406030204" pitchFamily="18" charset="0"/>
                                    <a:ea typeface="Cambria Math" panose="02040503050406030204" pitchFamily="18" charset="0"/>
                                  </a:rPr>
                                  <m:t>𝑠</m:t>
                                </m:r>
                              </m:e>
                              <m:sub>
                                <m:r>
                                  <a:rPr lang="en-US" altLang="zh-CN" sz="2000" b="0" i="1" smtClean="0">
                                    <a:latin typeface="Cambria Math" panose="02040503050406030204" pitchFamily="18" charset="0"/>
                                    <a:ea typeface="Cambria Math" panose="02040503050406030204" pitchFamily="18" charset="0"/>
                                  </a:rPr>
                                  <m:t>𝑥</m:t>
                                </m:r>
                              </m:sub>
                              <m:sup>
                                <m:r>
                                  <a:rPr lang="en-US" altLang="zh-CN" sz="2000" b="0" i="1" smtClean="0">
                                    <a:latin typeface="Cambria Math" panose="02040503050406030204" pitchFamily="18" charset="0"/>
                                    <a:ea typeface="Cambria Math" panose="02040503050406030204" pitchFamily="18" charset="0"/>
                                  </a:rPr>
                                  <m:t>2</m:t>
                                </m:r>
                              </m:sup>
                            </m:sSubSup>
                          </m:num>
                          <m:den>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𝑛</m:t>
                                </m:r>
                              </m:e>
                              <m:sub>
                                <m:r>
                                  <a:rPr lang="en-US" altLang="zh-CN" sz="2000" b="0" i="1" smtClean="0">
                                    <a:latin typeface="Cambria Math" panose="02040503050406030204" pitchFamily="18" charset="0"/>
                                    <a:ea typeface="Cambria Math" panose="02040503050406030204" pitchFamily="18" charset="0"/>
                                  </a:rPr>
                                  <m:t>𝑥</m:t>
                                </m:r>
                              </m:sub>
                            </m:sSub>
                          </m:den>
                        </m:f>
                      </m:e>
                    </m:d>
                  </m:oMath>
                </a14:m>
                <a:endParaRPr lang="en-US" altLang="zh-CN" sz="2000" dirty="0">
                  <a:ea typeface="Cambria Math" panose="02040503050406030204" pitchFamily="18" charset="0"/>
                </a:endParaRPr>
              </a:p>
              <a:p>
                <a:endParaRPr lang="en-US" altLang="zh-CN" sz="2000" dirty="0"/>
              </a:p>
              <a:p>
                <a:r>
                  <a:rPr lang="en-US" altLang="zh-CN" sz="2000" dirty="0"/>
                  <a:t>	 </a:t>
                </a:r>
                <a14:m>
                  <m:oMath xmlns:m="http://schemas.openxmlformats.org/officeDocument/2006/math">
                    <m:acc>
                      <m:accPr>
                        <m:chr m:val="̅"/>
                        <m:ctrlPr>
                          <a:rPr lang="en-US" altLang="zh-CN" sz="2000" i="1" smtClean="0">
                            <a:latin typeface="Cambria Math" panose="02040503050406030204" pitchFamily="18" charset="0"/>
                          </a:rPr>
                        </m:ctrlPr>
                      </m:accPr>
                      <m:e>
                        <m:r>
                          <a:rPr lang="en-US" altLang="zh-CN" sz="2000" b="0" i="1" smtClean="0">
                            <a:latin typeface="Cambria Math" panose="02040503050406030204" pitchFamily="18" charset="0"/>
                          </a:rPr>
                          <m:t>𝑌</m:t>
                        </m:r>
                      </m:e>
                    </m:acc>
                  </m:oMath>
                </a14:m>
                <a:r>
                  <a:rPr lang="en-US" altLang="zh-CN" sz="2000" dirty="0"/>
                  <a:t>:		</a:t>
                </a:r>
                <a14:m>
                  <m:oMath xmlns:m="http://schemas.openxmlformats.org/officeDocument/2006/math">
                    <m:acc>
                      <m:accPr>
                        <m:chr m:val="̅"/>
                        <m:ctrlPr>
                          <a:rPr lang="en-US" altLang="zh-CN" sz="2000" b="0" i="1" smtClean="0">
                            <a:latin typeface="Cambria Math" panose="02040503050406030204" pitchFamily="18" charset="0"/>
                            <a:ea typeface="Cambria Math" panose="02040503050406030204" pitchFamily="18" charset="0"/>
                          </a:rPr>
                        </m:ctrlPr>
                      </m:accPr>
                      <m:e>
                        <m:r>
                          <a:rPr lang="en-US" altLang="zh-CN" sz="2000" b="0" i="1" smtClean="0">
                            <a:latin typeface="Cambria Math" panose="02040503050406030204" pitchFamily="18" charset="0"/>
                            <a:ea typeface="Cambria Math" panose="02040503050406030204" pitchFamily="18" charset="0"/>
                          </a:rPr>
                          <m:t>𝑌</m:t>
                        </m:r>
                      </m:e>
                    </m:acc>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𝑁</m:t>
                    </m:r>
                    <m:d>
                      <m:dPr>
                        <m:ctrlPr>
                          <a:rPr lang="en-US" altLang="zh-CN" sz="2000" i="1" smtClean="0">
                            <a:latin typeface="Cambria Math" panose="02040503050406030204" pitchFamily="18" charset="0"/>
                            <a:ea typeface="Cambria Math" panose="02040503050406030204" pitchFamily="18" charset="0"/>
                          </a:rPr>
                        </m:ctrlPr>
                      </m:dPr>
                      <m:e>
                        <m:sSub>
                          <m:sSubPr>
                            <m:ctrlPr>
                              <a:rPr lang="en-US" altLang="zh-CN" sz="2000" i="1" smtClean="0">
                                <a:latin typeface="Cambria Math" panose="02040503050406030204" pitchFamily="18" charset="0"/>
                                <a:ea typeface="Cambria Math" panose="02040503050406030204" pitchFamily="18" charset="0"/>
                              </a:rPr>
                            </m:ctrlPr>
                          </m:sSubPr>
                          <m:e>
                            <m:r>
                              <a:rPr lang="zh-CN" altLang="en-US" sz="2000" b="0" i="1" smtClean="0">
                                <a:latin typeface="Cambria Math" panose="02040503050406030204" pitchFamily="18" charset="0"/>
                                <a:ea typeface="Cambria Math" panose="02040503050406030204" pitchFamily="18" charset="0"/>
                              </a:rPr>
                              <m:t>𝜇</m:t>
                            </m:r>
                          </m:e>
                          <m:sub>
                            <m:r>
                              <a:rPr lang="en-US" altLang="zh-CN" sz="2000" b="0" i="1" smtClean="0">
                                <a:latin typeface="Cambria Math" panose="02040503050406030204" pitchFamily="18" charset="0"/>
                                <a:ea typeface="Cambria Math" panose="02040503050406030204" pitchFamily="18" charset="0"/>
                              </a:rPr>
                              <m:t>𝑦</m:t>
                            </m:r>
                          </m:sub>
                        </m:sSub>
                        <m:r>
                          <a:rPr lang="en-US" altLang="zh-CN" sz="2000" b="0" i="1" smtClean="0">
                            <a:latin typeface="Cambria Math" panose="02040503050406030204" pitchFamily="18" charset="0"/>
                            <a:ea typeface="Cambria Math" panose="02040503050406030204" pitchFamily="18" charset="0"/>
                          </a:rPr>
                          <m:t>, </m:t>
                        </m:r>
                        <m:f>
                          <m:fPr>
                            <m:ctrlPr>
                              <a:rPr lang="en-US" altLang="zh-CN" sz="2000" b="0" i="1" smtClean="0">
                                <a:latin typeface="Cambria Math" panose="02040503050406030204" pitchFamily="18" charset="0"/>
                                <a:ea typeface="Cambria Math" panose="02040503050406030204" pitchFamily="18" charset="0"/>
                              </a:rPr>
                            </m:ctrlPr>
                          </m:fPr>
                          <m:num>
                            <m:sSubSup>
                              <m:sSubSupPr>
                                <m:ctrlPr>
                                  <a:rPr lang="en-US" altLang="zh-CN" sz="2000" b="0" i="1" smtClean="0">
                                    <a:latin typeface="Cambria Math" panose="02040503050406030204" pitchFamily="18" charset="0"/>
                                    <a:ea typeface="Cambria Math" panose="02040503050406030204" pitchFamily="18" charset="0"/>
                                  </a:rPr>
                                </m:ctrlPr>
                              </m:sSubSupPr>
                              <m:e>
                                <m:r>
                                  <a:rPr lang="en-US" altLang="zh-CN" sz="2000" b="0" i="1" smtClean="0">
                                    <a:latin typeface="Cambria Math" panose="02040503050406030204" pitchFamily="18" charset="0"/>
                                    <a:ea typeface="Cambria Math" panose="02040503050406030204" pitchFamily="18" charset="0"/>
                                  </a:rPr>
                                  <m:t>𝑠</m:t>
                                </m:r>
                              </m:e>
                              <m:sub>
                                <m:r>
                                  <a:rPr lang="en-US" altLang="zh-CN" sz="2000" b="0" i="1" smtClean="0">
                                    <a:latin typeface="Cambria Math" panose="02040503050406030204" pitchFamily="18" charset="0"/>
                                    <a:ea typeface="Cambria Math" panose="02040503050406030204" pitchFamily="18" charset="0"/>
                                  </a:rPr>
                                  <m:t>𝑦</m:t>
                                </m:r>
                              </m:sub>
                              <m:sup>
                                <m:r>
                                  <a:rPr lang="en-US" altLang="zh-CN" sz="2000" b="0" i="1" smtClean="0">
                                    <a:latin typeface="Cambria Math" panose="02040503050406030204" pitchFamily="18" charset="0"/>
                                    <a:ea typeface="Cambria Math" panose="02040503050406030204" pitchFamily="18" charset="0"/>
                                  </a:rPr>
                                  <m:t>2</m:t>
                                </m:r>
                              </m:sup>
                            </m:sSubSup>
                          </m:num>
                          <m:den>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𝑛</m:t>
                                </m:r>
                              </m:e>
                              <m:sub>
                                <m:r>
                                  <a:rPr lang="en-US" altLang="zh-CN" sz="2000" b="0" i="1" smtClean="0">
                                    <a:latin typeface="Cambria Math" panose="02040503050406030204" pitchFamily="18" charset="0"/>
                                    <a:ea typeface="Cambria Math" panose="02040503050406030204" pitchFamily="18" charset="0"/>
                                  </a:rPr>
                                  <m:t>𝑦</m:t>
                                </m:r>
                              </m:sub>
                            </m:sSub>
                          </m:den>
                        </m:f>
                      </m:e>
                    </m:d>
                  </m:oMath>
                </a14:m>
                <a:endParaRPr lang="en-US" altLang="zh-CN" sz="2000" b="1" dirty="0"/>
              </a:p>
              <a:p>
                <a:endParaRPr lang="en-US" altLang="zh-CN" sz="2000" b="1" dirty="0"/>
              </a:p>
              <a:p>
                <a:r>
                  <a:rPr lang="en-US" altLang="zh-CN" sz="2000" b="1" dirty="0"/>
                  <a:t>	</a:t>
                </a:r>
                <a14:m>
                  <m:oMath xmlns:m="http://schemas.openxmlformats.org/officeDocument/2006/math">
                    <m:acc>
                      <m:accPr>
                        <m:chr m:val="̅"/>
                        <m:ctrlPr>
                          <a:rPr lang="en-US" altLang="zh-CN" sz="2400" b="1" i="1" smtClean="0">
                            <a:highlight>
                              <a:srgbClr val="FFFF00"/>
                            </a:highlight>
                            <a:latin typeface="Cambria Math" panose="02040503050406030204" pitchFamily="18" charset="0"/>
                          </a:rPr>
                        </m:ctrlPr>
                      </m:accPr>
                      <m:e>
                        <m:r>
                          <a:rPr lang="en-US" altLang="zh-CN" sz="2400" b="1" i="1" smtClean="0">
                            <a:highlight>
                              <a:srgbClr val="FFFF00"/>
                            </a:highlight>
                            <a:latin typeface="Cambria Math" panose="02040503050406030204" pitchFamily="18" charset="0"/>
                          </a:rPr>
                          <m:t>𝑿</m:t>
                        </m:r>
                      </m:e>
                    </m:acc>
                    <m:r>
                      <a:rPr lang="en-US" altLang="zh-CN" sz="2400" b="1" i="1" smtClean="0">
                        <a:highlight>
                          <a:srgbClr val="FFFF00"/>
                        </a:highlight>
                        <a:latin typeface="Cambria Math" panose="02040503050406030204" pitchFamily="18" charset="0"/>
                      </a:rPr>
                      <m:t>−</m:t>
                    </m:r>
                    <m:acc>
                      <m:accPr>
                        <m:chr m:val="̅"/>
                        <m:ctrlPr>
                          <a:rPr lang="en-US" altLang="zh-CN" sz="2400" b="1" i="1" smtClean="0">
                            <a:highlight>
                              <a:srgbClr val="FFFF00"/>
                            </a:highlight>
                            <a:latin typeface="Cambria Math" panose="02040503050406030204" pitchFamily="18" charset="0"/>
                          </a:rPr>
                        </m:ctrlPr>
                      </m:accPr>
                      <m:e>
                        <m:r>
                          <a:rPr lang="en-US" altLang="zh-CN" sz="2400" b="1" i="1" smtClean="0">
                            <a:highlight>
                              <a:srgbClr val="FFFF00"/>
                            </a:highlight>
                            <a:latin typeface="Cambria Math" panose="02040503050406030204" pitchFamily="18" charset="0"/>
                          </a:rPr>
                          <m:t>𝒀</m:t>
                        </m:r>
                      </m:e>
                    </m:acc>
                    <m:r>
                      <a:rPr lang="en-US" altLang="zh-CN" sz="2400" b="1" i="1" smtClean="0">
                        <a:highlight>
                          <a:srgbClr val="FFFF00"/>
                        </a:highlight>
                        <a:latin typeface="Cambria Math" panose="02040503050406030204" pitchFamily="18" charset="0"/>
                        <a:ea typeface="Cambria Math" panose="02040503050406030204" pitchFamily="18" charset="0"/>
                      </a:rPr>
                      <m:t>~</m:t>
                    </m:r>
                    <m:r>
                      <a:rPr lang="en-US" altLang="zh-CN" sz="2400" b="1" i="1" smtClean="0">
                        <a:highlight>
                          <a:srgbClr val="FFFF00"/>
                        </a:highlight>
                        <a:latin typeface="Cambria Math" panose="02040503050406030204" pitchFamily="18" charset="0"/>
                        <a:ea typeface="Cambria Math" panose="02040503050406030204" pitchFamily="18" charset="0"/>
                      </a:rPr>
                      <m:t>𝑵</m:t>
                    </m:r>
                    <m:d>
                      <m:dPr>
                        <m:ctrlPr>
                          <a:rPr lang="en-US" altLang="zh-CN" sz="2400" b="1" i="1" smtClean="0">
                            <a:highlight>
                              <a:srgbClr val="FFFF00"/>
                            </a:highlight>
                            <a:latin typeface="Cambria Math" panose="02040503050406030204" pitchFamily="18" charset="0"/>
                            <a:ea typeface="Cambria Math" panose="02040503050406030204" pitchFamily="18" charset="0"/>
                          </a:rPr>
                        </m:ctrlPr>
                      </m:dPr>
                      <m:e>
                        <m:sSub>
                          <m:sSubPr>
                            <m:ctrlPr>
                              <a:rPr lang="en-US" altLang="zh-CN" sz="2400" b="1" i="1" smtClean="0">
                                <a:highlight>
                                  <a:srgbClr val="FFFF00"/>
                                </a:highlight>
                                <a:latin typeface="Cambria Math" panose="02040503050406030204" pitchFamily="18" charset="0"/>
                                <a:ea typeface="Cambria Math" panose="02040503050406030204" pitchFamily="18" charset="0"/>
                              </a:rPr>
                            </m:ctrlPr>
                          </m:sSubPr>
                          <m:e>
                            <m:r>
                              <a:rPr lang="zh-CN" altLang="en-US" sz="2400" b="1" i="1" smtClean="0">
                                <a:highlight>
                                  <a:srgbClr val="FFFF00"/>
                                </a:highlight>
                                <a:latin typeface="Cambria Math" panose="02040503050406030204" pitchFamily="18" charset="0"/>
                                <a:ea typeface="Cambria Math" panose="02040503050406030204" pitchFamily="18" charset="0"/>
                              </a:rPr>
                              <m:t>𝝁</m:t>
                            </m:r>
                          </m:e>
                          <m:sub>
                            <m:r>
                              <a:rPr lang="en-US" altLang="zh-CN" sz="2400" b="1" i="1" smtClean="0">
                                <a:highlight>
                                  <a:srgbClr val="FFFF00"/>
                                </a:highlight>
                                <a:latin typeface="Cambria Math" panose="02040503050406030204" pitchFamily="18" charset="0"/>
                                <a:ea typeface="Cambria Math" panose="02040503050406030204" pitchFamily="18" charset="0"/>
                              </a:rPr>
                              <m:t>𝒙</m:t>
                            </m:r>
                          </m:sub>
                        </m:sSub>
                        <m:r>
                          <a:rPr lang="en-US" altLang="zh-CN" sz="2400" b="1" i="1" smtClean="0">
                            <a:highlight>
                              <a:srgbClr val="FFFF00"/>
                            </a:highlight>
                            <a:latin typeface="Cambria Math" panose="02040503050406030204" pitchFamily="18" charset="0"/>
                            <a:ea typeface="Cambria Math" panose="02040503050406030204" pitchFamily="18" charset="0"/>
                          </a:rPr>
                          <m:t>−</m:t>
                        </m:r>
                        <m:sSub>
                          <m:sSubPr>
                            <m:ctrlPr>
                              <a:rPr lang="en-US" altLang="zh-CN" sz="2400" b="1" i="1" smtClean="0">
                                <a:highlight>
                                  <a:srgbClr val="FFFF00"/>
                                </a:highlight>
                                <a:latin typeface="Cambria Math" panose="02040503050406030204" pitchFamily="18" charset="0"/>
                                <a:ea typeface="Cambria Math" panose="02040503050406030204" pitchFamily="18" charset="0"/>
                              </a:rPr>
                            </m:ctrlPr>
                          </m:sSubPr>
                          <m:e>
                            <m:r>
                              <a:rPr lang="zh-CN" altLang="en-US" sz="2400" b="1" i="1" smtClean="0">
                                <a:highlight>
                                  <a:srgbClr val="FFFF00"/>
                                </a:highlight>
                                <a:latin typeface="Cambria Math" panose="02040503050406030204" pitchFamily="18" charset="0"/>
                                <a:ea typeface="Cambria Math" panose="02040503050406030204" pitchFamily="18" charset="0"/>
                              </a:rPr>
                              <m:t>𝝁</m:t>
                            </m:r>
                          </m:e>
                          <m:sub>
                            <m:r>
                              <a:rPr lang="en-US" altLang="zh-CN" sz="2400" b="1" i="1" smtClean="0">
                                <a:highlight>
                                  <a:srgbClr val="FFFF00"/>
                                </a:highlight>
                                <a:latin typeface="Cambria Math" panose="02040503050406030204" pitchFamily="18" charset="0"/>
                                <a:ea typeface="Cambria Math" panose="02040503050406030204" pitchFamily="18" charset="0"/>
                              </a:rPr>
                              <m:t>𝒚</m:t>
                            </m:r>
                          </m:sub>
                        </m:sSub>
                        <m:r>
                          <a:rPr lang="en-US" altLang="zh-CN" sz="2400" b="1" i="1" smtClean="0">
                            <a:highlight>
                              <a:srgbClr val="FFFF00"/>
                            </a:highlight>
                            <a:latin typeface="Cambria Math" panose="02040503050406030204" pitchFamily="18" charset="0"/>
                            <a:ea typeface="Cambria Math" panose="02040503050406030204" pitchFamily="18" charset="0"/>
                          </a:rPr>
                          <m:t>, </m:t>
                        </m:r>
                        <m:f>
                          <m:fPr>
                            <m:ctrlPr>
                              <a:rPr lang="en-US" altLang="zh-CN" sz="2400" b="1" i="1" smtClean="0">
                                <a:highlight>
                                  <a:srgbClr val="FFFF00"/>
                                </a:highlight>
                                <a:latin typeface="Cambria Math" panose="02040503050406030204" pitchFamily="18" charset="0"/>
                                <a:ea typeface="Cambria Math" panose="02040503050406030204" pitchFamily="18" charset="0"/>
                              </a:rPr>
                            </m:ctrlPr>
                          </m:fPr>
                          <m:num>
                            <m:sSubSup>
                              <m:sSubSupPr>
                                <m:ctrlPr>
                                  <a:rPr lang="en-US" altLang="zh-CN" sz="2400" b="1" i="1" smtClean="0">
                                    <a:highlight>
                                      <a:srgbClr val="FFFF00"/>
                                    </a:highlight>
                                    <a:latin typeface="Cambria Math" panose="02040503050406030204" pitchFamily="18" charset="0"/>
                                    <a:ea typeface="Cambria Math" panose="02040503050406030204" pitchFamily="18" charset="0"/>
                                  </a:rPr>
                                </m:ctrlPr>
                              </m:sSubSupPr>
                              <m:e>
                                <m:r>
                                  <a:rPr lang="en-US" altLang="zh-CN" sz="2400" b="1" i="1" smtClean="0">
                                    <a:highlight>
                                      <a:srgbClr val="FFFF00"/>
                                    </a:highlight>
                                    <a:latin typeface="Cambria Math" panose="02040503050406030204" pitchFamily="18" charset="0"/>
                                    <a:ea typeface="Cambria Math" panose="02040503050406030204" pitchFamily="18" charset="0"/>
                                  </a:rPr>
                                  <m:t>𝒔</m:t>
                                </m:r>
                              </m:e>
                              <m:sub>
                                <m:r>
                                  <a:rPr lang="en-US" altLang="zh-CN" sz="2400" b="1" i="1" smtClean="0">
                                    <a:highlight>
                                      <a:srgbClr val="FFFF00"/>
                                    </a:highlight>
                                    <a:latin typeface="Cambria Math" panose="02040503050406030204" pitchFamily="18" charset="0"/>
                                    <a:ea typeface="Cambria Math" panose="02040503050406030204" pitchFamily="18" charset="0"/>
                                  </a:rPr>
                                  <m:t>𝒙</m:t>
                                </m:r>
                              </m:sub>
                              <m:sup>
                                <m:r>
                                  <a:rPr lang="en-US" altLang="zh-CN" sz="2400" b="1" i="1" smtClean="0">
                                    <a:highlight>
                                      <a:srgbClr val="FFFF00"/>
                                    </a:highlight>
                                    <a:latin typeface="Cambria Math" panose="02040503050406030204" pitchFamily="18" charset="0"/>
                                    <a:ea typeface="Cambria Math" panose="02040503050406030204" pitchFamily="18" charset="0"/>
                                  </a:rPr>
                                  <m:t>𝟐</m:t>
                                </m:r>
                              </m:sup>
                            </m:sSubSup>
                          </m:num>
                          <m:den>
                            <m:sSub>
                              <m:sSubPr>
                                <m:ctrlPr>
                                  <a:rPr lang="en-US" altLang="zh-CN" sz="2400" b="1" i="1" smtClean="0">
                                    <a:highlight>
                                      <a:srgbClr val="FFFF00"/>
                                    </a:highlight>
                                    <a:latin typeface="Cambria Math" panose="02040503050406030204" pitchFamily="18" charset="0"/>
                                    <a:ea typeface="Cambria Math" panose="02040503050406030204" pitchFamily="18" charset="0"/>
                                  </a:rPr>
                                </m:ctrlPr>
                              </m:sSubPr>
                              <m:e>
                                <m:r>
                                  <a:rPr lang="en-US" altLang="zh-CN" sz="2400" b="1" i="1" smtClean="0">
                                    <a:highlight>
                                      <a:srgbClr val="FFFF00"/>
                                    </a:highlight>
                                    <a:latin typeface="Cambria Math" panose="02040503050406030204" pitchFamily="18" charset="0"/>
                                    <a:ea typeface="Cambria Math" panose="02040503050406030204" pitchFamily="18" charset="0"/>
                                  </a:rPr>
                                  <m:t>𝒏</m:t>
                                </m:r>
                              </m:e>
                              <m:sub>
                                <m:r>
                                  <a:rPr lang="en-US" altLang="zh-CN" sz="2400" b="1" i="1" smtClean="0">
                                    <a:highlight>
                                      <a:srgbClr val="FFFF00"/>
                                    </a:highlight>
                                    <a:latin typeface="Cambria Math" panose="02040503050406030204" pitchFamily="18" charset="0"/>
                                    <a:ea typeface="Cambria Math" panose="02040503050406030204" pitchFamily="18" charset="0"/>
                                  </a:rPr>
                                  <m:t>𝒙</m:t>
                                </m:r>
                              </m:sub>
                            </m:sSub>
                          </m:den>
                        </m:f>
                        <m:r>
                          <a:rPr lang="en-US" altLang="zh-CN" sz="2400" b="1" i="1" smtClean="0">
                            <a:highlight>
                              <a:srgbClr val="FFFF00"/>
                            </a:highlight>
                            <a:latin typeface="Cambria Math" panose="02040503050406030204" pitchFamily="18" charset="0"/>
                            <a:ea typeface="Cambria Math" panose="02040503050406030204" pitchFamily="18" charset="0"/>
                          </a:rPr>
                          <m:t>+</m:t>
                        </m:r>
                        <m:f>
                          <m:fPr>
                            <m:ctrlPr>
                              <a:rPr lang="en-US" altLang="zh-CN" sz="2400" b="1" i="1" smtClean="0">
                                <a:highlight>
                                  <a:srgbClr val="FFFF00"/>
                                </a:highlight>
                                <a:latin typeface="Cambria Math" panose="02040503050406030204" pitchFamily="18" charset="0"/>
                                <a:ea typeface="Cambria Math" panose="02040503050406030204" pitchFamily="18" charset="0"/>
                              </a:rPr>
                            </m:ctrlPr>
                          </m:fPr>
                          <m:num>
                            <m:sSubSup>
                              <m:sSubSupPr>
                                <m:ctrlPr>
                                  <a:rPr lang="en-US" altLang="zh-CN" sz="2400" b="1" i="1" smtClean="0">
                                    <a:highlight>
                                      <a:srgbClr val="FFFF00"/>
                                    </a:highlight>
                                    <a:latin typeface="Cambria Math" panose="02040503050406030204" pitchFamily="18" charset="0"/>
                                    <a:ea typeface="Cambria Math" panose="02040503050406030204" pitchFamily="18" charset="0"/>
                                  </a:rPr>
                                </m:ctrlPr>
                              </m:sSubSupPr>
                              <m:e>
                                <m:r>
                                  <a:rPr lang="en-US" altLang="zh-CN" sz="2400" b="1" i="1" smtClean="0">
                                    <a:highlight>
                                      <a:srgbClr val="FFFF00"/>
                                    </a:highlight>
                                    <a:latin typeface="Cambria Math" panose="02040503050406030204" pitchFamily="18" charset="0"/>
                                    <a:ea typeface="Cambria Math" panose="02040503050406030204" pitchFamily="18" charset="0"/>
                                  </a:rPr>
                                  <m:t>𝒔</m:t>
                                </m:r>
                              </m:e>
                              <m:sub>
                                <m:r>
                                  <a:rPr lang="en-US" altLang="zh-CN" sz="2400" b="1" i="1" smtClean="0">
                                    <a:highlight>
                                      <a:srgbClr val="FFFF00"/>
                                    </a:highlight>
                                    <a:latin typeface="Cambria Math" panose="02040503050406030204" pitchFamily="18" charset="0"/>
                                    <a:ea typeface="Cambria Math" panose="02040503050406030204" pitchFamily="18" charset="0"/>
                                  </a:rPr>
                                  <m:t>𝒚</m:t>
                                </m:r>
                              </m:sub>
                              <m:sup>
                                <m:r>
                                  <a:rPr lang="en-US" altLang="zh-CN" sz="2400" b="1" i="1" smtClean="0">
                                    <a:highlight>
                                      <a:srgbClr val="FFFF00"/>
                                    </a:highlight>
                                    <a:latin typeface="Cambria Math" panose="02040503050406030204" pitchFamily="18" charset="0"/>
                                    <a:ea typeface="Cambria Math" panose="02040503050406030204" pitchFamily="18" charset="0"/>
                                  </a:rPr>
                                  <m:t>𝟐</m:t>
                                </m:r>
                              </m:sup>
                            </m:sSubSup>
                          </m:num>
                          <m:den>
                            <m:sSub>
                              <m:sSubPr>
                                <m:ctrlPr>
                                  <a:rPr lang="en-US" altLang="zh-CN" sz="2400" b="1" i="1" smtClean="0">
                                    <a:highlight>
                                      <a:srgbClr val="FFFF00"/>
                                    </a:highlight>
                                    <a:latin typeface="Cambria Math" panose="02040503050406030204" pitchFamily="18" charset="0"/>
                                    <a:ea typeface="Cambria Math" panose="02040503050406030204" pitchFamily="18" charset="0"/>
                                  </a:rPr>
                                </m:ctrlPr>
                              </m:sSubPr>
                              <m:e>
                                <m:r>
                                  <a:rPr lang="en-US" altLang="zh-CN" sz="2400" b="1" i="1" smtClean="0">
                                    <a:highlight>
                                      <a:srgbClr val="FFFF00"/>
                                    </a:highlight>
                                    <a:latin typeface="Cambria Math" panose="02040503050406030204" pitchFamily="18" charset="0"/>
                                    <a:ea typeface="Cambria Math" panose="02040503050406030204" pitchFamily="18" charset="0"/>
                                  </a:rPr>
                                  <m:t>𝒏</m:t>
                                </m:r>
                              </m:e>
                              <m:sub>
                                <m:r>
                                  <a:rPr lang="en-US" altLang="zh-CN" sz="2400" b="1" i="1" smtClean="0">
                                    <a:highlight>
                                      <a:srgbClr val="FFFF00"/>
                                    </a:highlight>
                                    <a:latin typeface="Cambria Math" panose="02040503050406030204" pitchFamily="18" charset="0"/>
                                    <a:ea typeface="Cambria Math" panose="02040503050406030204" pitchFamily="18" charset="0"/>
                                  </a:rPr>
                                  <m:t>𝒚</m:t>
                                </m:r>
                              </m:sub>
                            </m:sSub>
                          </m:den>
                        </m:f>
                      </m:e>
                    </m:d>
                  </m:oMath>
                </a14:m>
                <a:endParaRPr lang="en-US" altLang="zh-CN" sz="2400" b="1" dirty="0">
                  <a:highlight>
                    <a:srgbClr val="FFFF00"/>
                  </a:highlight>
                  <a:ea typeface="Cambria Math" panose="02040503050406030204" pitchFamily="18" charset="0"/>
                </a:endParaRPr>
              </a:p>
              <a:p>
                <a:endParaRPr lang="en-US" altLang="zh-CN" sz="2400" b="1" dirty="0">
                  <a:highlight>
                    <a:srgbClr val="FFFF00"/>
                  </a:highlight>
                </a:endParaRPr>
              </a:p>
              <a:p>
                <a:r>
                  <a:rPr lang="en-US" altLang="zh-CN" sz="2400" b="1" dirty="0"/>
                  <a:t>then, </a:t>
                </a:r>
                <a:r>
                  <a:rPr lang="en-US" altLang="zh-CN" sz="2400" b="1" dirty="0">
                    <a:highlight>
                      <a:srgbClr val="FFFF00"/>
                    </a:highlight>
                  </a:rPr>
                  <a:t>the test statistic is: </a:t>
                </a:r>
                <a14:m>
                  <m:oMath xmlns:m="http://schemas.openxmlformats.org/officeDocument/2006/math">
                    <m:r>
                      <a:rPr lang="en-US" altLang="zh-CN" sz="2400" b="1" i="1" smtClean="0">
                        <a:highlight>
                          <a:srgbClr val="FFFF00"/>
                        </a:highlight>
                        <a:latin typeface="Cambria Math" panose="02040503050406030204" pitchFamily="18" charset="0"/>
                      </a:rPr>
                      <m:t>𝒁</m:t>
                    </m:r>
                    <m:r>
                      <a:rPr lang="en-US" altLang="zh-CN" sz="2400" b="1" i="1" smtClean="0">
                        <a:highlight>
                          <a:srgbClr val="FFFF00"/>
                        </a:highlight>
                        <a:latin typeface="Cambria Math" panose="02040503050406030204" pitchFamily="18" charset="0"/>
                      </a:rPr>
                      <m:t>=</m:t>
                    </m:r>
                    <m:f>
                      <m:fPr>
                        <m:ctrlPr>
                          <a:rPr lang="en-US" altLang="zh-CN" sz="2400" b="1" i="1" smtClean="0">
                            <a:highlight>
                              <a:srgbClr val="FFFF00"/>
                            </a:highlight>
                            <a:latin typeface="Cambria Math" panose="02040503050406030204" pitchFamily="18" charset="0"/>
                          </a:rPr>
                        </m:ctrlPr>
                      </m:fPr>
                      <m:num>
                        <m:d>
                          <m:dPr>
                            <m:ctrlPr>
                              <a:rPr lang="en-US" altLang="zh-CN" sz="2400" b="1" i="1" smtClean="0">
                                <a:highlight>
                                  <a:srgbClr val="FFFF00"/>
                                </a:highlight>
                                <a:latin typeface="Cambria Math" panose="02040503050406030204" pitchFamily="18" charset="0"/>
                              </a:rPr>
                            </m:ctrlPr>
                          </m:dPr>
                          <m:e>
                            <m:acc>
                              <m:accPr>
                                <m:chr m:val="̅"/>
                                <m:ctrlPr>
                                  <a:rPr lang="en-US" altLang="zh-CN" sz="2400" b="1" i="1" smtClean="0">
                                    <a:highlight>
                                      <a:srgbClr val="FFFF00"/>
                                    </a:highlight>
                                    <a:latin typeface="Cambria Math" panose="02040503050406030204" pitchFamily="18" charset="0"/>
                                  </a:rPr>
                                </m:ctrlPr>
                              </m:accPr>
                              <m:e>
                                <m:r>
                                  <a:rPr lang="en-US" altLang="zh-CN" sz="2400" b="1" i="1" smtClean="0">
                                    <a:highlight>
                                      <a:srgbClr val="FFFF00"/>
                                    </a:highlight>
                                    <a:latin typeface="Cambria Math" panose="02040503050406030204" pitchFamily="18" charset="0"/>
                                  </a:rPr>
                                  <m:t>𝑿</m:t>
                                </m:r>
                              </m:e>
                            </m:acc>
                            <m:r>
                              <a:rPr lang="en-US" altLang="zh-CN" sz="2400" b="1" i="1" smtClean="0">
                                <a:highlight>
                                  <a:srgbClr val="FFFF00"/>
                                </a:highlight>
                                <a:latin typeface="Cambria Math" panose="02040503050406030204" pitchFamily="18" charset="0"/>
                              </a:rPr>
                              <m:t>−</m:t>
                            </m:r>
                            <m:acc>
                              <m:accPr>
                                <m:chr m:val="̅"/>
                                <m:ctrlPr>
                                  <a:rPr lang="en-US" altLang="zh-CN" sz="2400" b="1" i="1" smtClean="0">
                                    <a:highlight>
                                      <a:srgbClr val="FFFF00"/>
                                    </a:highlight>
                                    <a:latin typeface="Cambria Math" panose="02040503050406030204" pitchFamily="18" charset="0"/>
                                  </a:rPr>
                                </m:ctrlPr>
                              </m:accPr>
                              <m:e>
                                <m:r>
                                  <a:rPr lang="en-US" altLang="zh-CN" sz="2400" b="1" i="1" smtClean="0">
                                    <a:highlight>
                                      <a:srgbClr val="FFFF00"/>
                                    </a:highlight>
                                    <a:latin typeface="Cambria Math" panose="02040503050406030204" pitchFamily="18" charset="0"/>
                                  </a:rPr>
                                  <m:t>𝒀</m:t>
                                </m:r>
                              </m:e>
                            </m:acc>
                          </m:e>
                        </m:d>
                        <m:r>
                          <a:rPr lang="en-US" altLang="zh-CN" sz="2400" b="1" i="1" smtClean="0">
                            <a:highlight>
                              <a:srgbClr val="FFFF00"/>
                            </a:highlight>
                            <a:latin typeface="Cambria Math" panose="02040503050406030204" pitchFamily="18" charset="0"/>
                          </a:rPr>
                          <m:t>−(</m:t>
                        </m:r>
                        <m:sSub>
                          <m:sSubPr>
                            <m:ctrlPr>
                              <a:rPr lang="en-US" altLang="zh-CN" sz="2400" b="1" i="1" smtClean="0">
                                <a:highlight>
                                  <a:srgbClr val="FFFF00"/>
                                </a:highlight>
                                <a:latin typeface="Cambria Math" panose="02040503050406030204" pitchFamily="18" charset="0"/>
                              </a:rPr>
                            </m:ctrlPr>
                          </m:sSubPr>
                          <m:e>
                            <m:r>
                              <a:rPr lang="zh-CN" altLang="en-US" sz="2400" b="1" i="1" smtClean="0">
                                <a:highlight>
                                  <a:srgbClr val="FFFF00"/>
                                </a:highlight>
                                <a:latin typeface="Cambria Math" panose="02040503050406030204" pitchFamily="18" charset="0"/>
                              </a:rPr>
                              <m:t>𝝁</m:t>
                            </m:r>
                          </m:e>
                          <m:sub>
                            <m:r>
                              <a:rPr lang="en-US" altLang="zh-CN" sz="2400" b="1" i="1" smtClean="0">
                                <a:highlight>
                                  <a:srgbClr val="FFFF00"/>
                                </a:highlight>
                                <a:latin typeface="Cambria Math" panose="02040503050406030204" pitchFamily="18" charset="0"/>
                              </a:rPr>
                              <m:t>𝒙</m:t>
                            </m:r>
                          </m:sub>
                        </m:sSub>
                        <m:r>
                          <a:rPr lang="en-US" altLang="zh-CN" sz="2400" b="1" i="1" smtClean="0">
                            <a:highlight>
                              <a:srgbClr val="FFFF00"/>
                            </a:highlight>
                            <a:latin typeface="Cambria Math" panose="02040503050406030204" pitchFamily="18" charset="0"/>
                          </a:rPr>
                          <m:t>−</m:t>
                        </m:r>
                        <m:sSub>
                          <m:sSubPr>
                            <m:ctrlPr>
                              <a:rPr lang="en-US" altLang="zh-CN" sz="2400" b="1" i="1" smtClean="0">
                                <a:highlight>
                                  <a:srgbClr val="FFFF00"/>
                                </a:highlight>
                                <a:latin typeface="Cambria Math" panose="02040503050406030204" pitchFamily="18" charset="0"/>
                              </a:rPr>
                            </m:ctrlPr>
                          </m:sSubPr>
                          <m:e>
                            <m:r>
                              <a:rPr lang="zh-CN" altLang="en-US" sz="2400" b="1" i="1" smtClean="0">
                                <a:highlight>
                                  <a:srgbClr val="FFFF00"/>
                                </a:highlight>
                                <a:latin typeface="Cambria Math" panose="02040503050406030204" pitchFamily="18" charset="0"/>
                              </a:rPr>
                              <m:t>𝝁</m:t>
                            </m:r>
                          </m:e>
                          <m:sub>
                            <m:r>
                              <a:rPr lang="en-US" altLang="zh-CN" sz="2400" b="1" i="1" smtClean="0">
                                <a:highlight>
                                  <a:srgbClr val="FFFF00"/>
                                </a:highlight>
                                <a:latin typeface="Cambria Math" panose="02040503050406030204" pitchFamily="18" charset="0"/>
                              </a:rPr>
                              <m:t>𝒚</m:t>
                            </m:r>
                          </m:sub>
                        </m:sSub>
                        <m:r>
                          <a:rPr lang="en-US" altLang="zh-CN" sz="2400" b="1" i="1" smtClean="0">
                            <a:highlight>
                              <a:srgbClr val="FFFF00"/>
                            </a:highlight>
                            <a:latin typeface="Cambria Math" panose="02040503050406030204" pitchFamily="18" charset="0"/>
                          </a:rPr>
                          <m:t>)</m:t>
                        </m:r>
                      </m:num>
                      <m:den>
                        <m:rad>
                          <m:radPr>
                            <m:degHide m:val="on"/>
                            <m:ctrlPr>
                              <a:rPr lang="en-US" altLang="zh-CN" sz="2400" b="1" i="1" smtClean="0">
                                <a:highlight>
                                  <a:srgbClr val="FFFF00"/>
                                </a:highlight>
                                <a:latin typeface="Cambria Math" panose="02040503050406030204" pitchFamily="18" charset="0"/>
                              </a:rPr>
                            </m:ctrlPr>
                          </m:radPr>
                          <m:deg/>
                          <m:e>
                            <m:f>
                              <m:fPr>
                                <m:ctrlPr>
                                  <a:rPr lang="en-US" altLang="zh-CN" sz="2400" b="1" i="1" smtClean="0">
                                    <a:highlight>
                                      <a:srgbClr val="FFFF00"/>
                                    </a:highlight>
                                    <a:latin typeface="Cambria Math" panose="02040503050406030204" pitchFamily="18" charset="0"/>
                                  </a:rPr>
                                </m:ctrlPr>
                              </m:fPr>
                              <m:num>
                                <m:sSubSup>
                                  <m:sSubSupPr>
                                    <m:ctrlPr>
                                      <a:rPr lang="en-US" altLang="zh-CN" sz="2400" b="1" i="1" smtClean="0">
                                        <a:highlight>
                                          <a:srgbClr val="FFFF00"/>
                                        </a:highlight>
                                        <a:latin typeface="Cambria Math" panose="02040503050406030204" pitchFamily="18" charset="0"/>
                                      </a:rPr>
                                    </m:ctrlPr>
                                  </m:sSubSupPr>
                                  <m:e>
                                    <m:r>
                                      <a:rPr lang="en-US" altLang="zh-CN" sz="2400" b="1" i="1" smtClean="0">
                                        <a:highlight>
                                          <a:srgbClr val="FFFF00"/>
                                        </a:highlight>
                                        <a:latin typeface="Cambria Math" panose="02040503050406030204" pitchFamily="18" charset="0"/>
                                      </a:rPr>
                                      <m:t>𝒔</m:t>
                                    </m:r>
                                  </m:e>
                                  <m:sub>
                                    <m:r>
                                      <a:rPr lang="en-US" altLang="zh-CN" sz="2400" b="1" i="1" smtClean="0">
                                        <a:highlight>
                                          <a:srgbClr val="FFFF00"/>
                                        </a:highlight>
                                        <a:latin typeface="Cambria Math" panose="02040503050406030204" pitchFamily="18" charset="0"/>
                                      </a:rPr>
                                      <m:t>𝒙</m:t>
                                    </m:r>
                                  </m:sub>
                                  <m:sup>
                                    <m:r>
                                      <a:rPr lang="en-US" altLang="zh-CN" sz="2400" b="1" i="1" smtClean="0">
                                        <a:highlight>
                                          <a:srgbClr val="FFFF00"/>
                                        </a:highlight>
                                        <a:latin typeface="Cambria Math" panose="02040503050406030204" pitchFamily="18" charset="0"/>
                                      </a:rPr>
                                      <m:t>𝟐</m:t>
                                    </m:r>
                                  </m:sup>
                                </m:sSubSup>
                              </m:num>
                              <m:den>
                                <m:sSub>
                                  <m:sSubPr>
                                    <m:ctrlPr>
                                      <a:rPr lang="en-US" altLang="zh-CN" sz="2400" b="1" i="1" smtClean="0">
                                        <a:highlight>
                                          <a:srgbClr val="FFFF00"/>
                                        </a:highlight>
                                        <a:latin typeface="Cambria Math" panose="02040503050406030204" pitchFamily="18" charset="0"/>
                                      </a:rPr>
                                    </m:ctrlPr>
                                  </m:sSubPr>
                                  <m:e>
                                    <m:r>
                                      <a:rPr lang="en-US" altLang="zh-CN" sz="2400" b="1" i="1" smtClean="0">
                                        <a:highlight>
                                          <a:srgbClr val="FFFF00"/>
                                        </a:highlight>
                                        <a:latin typeface="Cambria Math" panose="02040503050406030204" pitchFamily="18" charset="0"/>
                                      </a:rPr>
                                      <m:t>𝒏</m:t>
                                    </m:r>
                                  </m:e>
                                  <m:sub>
                                    <m:r>
                                      <a:rPr lang="en-US" altLang="zh-CN" sz="2400" b="1" i="1" smtClean="0">
                                        <a:highlight>
                                          <a:srgbClr val="FFFF00"/>
                                        </a:highlight>
                                        <a:latin typeface="Cambria Math" panose="02040503050406030204" pitchFamily="18" charset="0"/>
                                      </a:rPr>
                                      <m:t>𝒙</m:t>
                                    </m:r>
                                  </m:sub>
                                </m:sSub>
                              </m:den>
                            </m:f>
                            <m:r>
                              <a:rPr lang="en-US" altLang="zh-CN" sz="2400" b="1" i="1" smtClean="0">
                                <a:highlight>
                                  <a:srgbClr val="FFFF00"/>
                                </a:highlight>
                                <a:latin typeface="Cambria Math" panose="02040503050406030204" pitchFamily="18" charset="0"/>
                              </a:rPr>
                              <m:t>+</m:t>
                            </m:r>
                            <m:f>
                              <m:fPr>
                                <m:ctrlPr>
                                  <a:rPr lang="en-US" altLang="zh-CN" sz="2400" b="1" i="1" smtClean="0">
                                    <a:highlight>
                                      <a:srgbClr val="FFFF00"/>
                                    </a:highlight>
                                    <a:latin typeface="Cambria Math" panose="02040503050406030204" pitchFamily="18" charset="0"/>
                                  </a:rPr>
                                </m:ctrlPr>
                              </m:fPr>
                              <m:num>
                                <m:sSubSup>
                                  <m:sSubSupPr>
                                    <m:ctrlPr>
                                      <a:rPr lang="en-US" altLang="zh-CN" sz="2400" b="1" i="1" smtClean="0">
                                        <a:highlight>
                                          <a:srgbClr val="FFFF00"/>
                                        </a:highlight>
                                        <a:latin typeface="Cambria Math" panose="02040503050406030204" pitchFamily="18" charset="0"/>
                                      </a:rPr>
                                    </m:ctrlPr>
                                  </m:sSubSupPr>
                                  <m:e>
                                    <m:r>
                                      <a:rPr lang="en-US" altLang="zh-CN" sz="2400" b="1" i="1" smtClean="0">
                                        <a:highlight>
                                          <a:srgbClr val="FFFF00"/>
                                        </a:highlight>
                                        <a:latin typeface="Cambria Math" panose="02040503050406030204" pitchFamily="18" charset="0"/>
                                      </a:rPr>
                                      <m:t>𝒔</m:t>
                                    </m:r>
                                  </m:e>
                                  <m:sub>
                                    <m:r>
                                      <a:rPr lang="en-US" altLang="zh-CN" sz="2400" b="1" i="1" smtClean="0">
                                        <a:highlight>
                                          <a:srgbClr val="FFFF00"/>
                                        </a:highlight>
                                        <a:latin typeface="Cambria Math" panose="02040503050406030204" pitchFamily="18" charset="0"/>
                                      </a:rPr>
                                      <m:t>𝒚</m:t>
                                    </m:r>
                                  </m:sub>
                                  <m:sup>
                                    <m:r>
                                      <a:rPr lang="en-US" altLang="zh-CN" sz="2400" b="1" i="1" smtClean="0">
                                        <a:highlight>
                                          <a:srgbClr val="FFFF00"/>
                                        </a:highlight>
                                        <a:latin typeface="Cambria Math" panose="02040503050406030204" pitchFamily="18" charset="0"/>
                                      </a:rPr>
                                      <m:t>𝟐</m:t>
                                    </m:r>
                                  </m:sup>
                                </m:sSubSup>
                              </m:num>
                              <m:den>
                                <m:sSub>
                                  <m:sSubPr>
                                    <m:ctrlPr>
                                      <a:rPr lang="en-US" altLang="zh-CN" sz="2400" b="1" i="1" smtClean="0">
                                        <a:highlight>
                                          <a:srgbClr val="FFFF00"/>
                                        </a:highlight>
                                        <a:latin typeface="Cambria Math" panose="02040503050406030204" pitchFamily="18" charset="0"/>
                                      </a:rPr>
                                    </m:ctrlPr>
                                  </m:sSubPr>
                                  <m:e>
                                    <m:r>
                                      <a:rPr lang="en-US" altLang="zh-CN" sz="2400" b="1" i="1" smtClean="0">
                                        <a:highlight>
                                          <a:srgbClr val="FFFF00"/>
                                        </a:highlight>
                                        <a:latin typeface="Cambria Math" panose="02040503050406030204" pitchFamily="18" charset="0"/>
                                      </a:rPr>
                                      <m:t>𝒏</m:t>
                                    </m:r>
                                  </m:e>
                                  <m:sub>
                                    <m:r>
                                      <a:rPr lang="en-US" altLang="zh-CN" sz="2400" b="1" i="1" smtClean="0">
                                        <a:highlight>
                                          <a:srgbClr val="FFFF00"/>
                                        </a:highlight>
                                        <a:latin typeface="Cambria Math" panose="02040503050406030204" pitchFamily="18" charset="0"/>
                                      </a:rPr>
                                      <m:t>𝒚</m:t>
                                    </m:r>
                                  </m:sub>
                                </m:sSub>
                              </m:den>
                            </m:f>
                          </m:e>
                        </m:rad>
                      </m:den>
                    </m:f>
                  </m:oMath>
                </a14:m>
                <a:endParaRPr lang="en-US" altLang="zh-CN" sz="2400" b="1" dirty="0">
                  <a:highlight>
                    <a:srgbClr val="FFFF00"/>
                  </a:highlight>
                </a:endParaRPr>
              </a:p>
            </p:txBody>
          </p:sp>
        </mc:Choice>
        <mc:Fallback xmlns="">
          <p:sp>
            <p:nvSpPr>
              <p:cNvPr id="2" name="文本框 1">
                <a:extLst>
                  <a:ext uri="{FF2B5EF4-FFF2-40B4-BE49-F238E27FC236}">
                    <a16:creationId xmlns:a16="http://schemas.microsoft.com/office/drawing/2014/main" id="{50AF5605-CC71-5267-4F67-1D501D78C277}"/>
                  </a:ext>
                </a:extLst>
              </p:cNvPr>
              <p:cNvSpPr txBox="1">
                <a:spLocks noRot="1" noChangeAspect="1" noMove="1" noResize="1" noEditPoints="1" noAdjustHandles="1" noChangeArrowheads="1" noChangeShapeType="1" noTextEdit="1"/>
              </p:cNvSpPr>
              <p:nvPr/>
            </p:nvSpPr>
            <p:spPr>
              <a:xfrm>
                <a:off x="343011" y="1295456"/>
                <a:ext cx="8457978" cy="5254836"/>
              </a:xfrm>
              <a:prstGeom prst="rect">
                <a:avLst/>
              </a:prstGeom>
              <a:blipFill>
                <a:blip r:embed="rId2"/>
                <a:stretch>
                  <a:fillRect l="-1081" t="-5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1541523"/>
      </p:ext>
    </p:extLst>
  </p:cSld>
  <p:clrMapOvr>
    <a:masterClrMapping/>
  </p:clrMapOvr>
  <p:transition advTm="31504"/>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50AF5605-CC71-5267-4F67-1D501D78C277}"/>
                  </a:ext>
                </a:extLst>
              </p:cNvPr>
              <p:cNvSpPr txBox="1"/>
              <p:nvPr/>
            </p:nvSpPr>
            <p:spPr>
              <a:xfrm>
                <a:off x="304912" y="1143060"/>
                <a:ext cx="8229384" cy="5463355"/>
              </a:xfrm>
              <a:prstGeom prst="rect">
                <a:avLst/>
              </a:prstGeom>
              <a:noFill/>
            </p:spPr>
            <p:txBody>
              <a:bodyPr wrap="square" rtlCol="0">
                <a:spAutoFit/>
              </a:bodyPr>
              <a:lstStyle/>
              <a:p>
                <a:endParaRPr lang="en-US" altLang="zh-CN" sz="2400" b="1" dirty="0">
                  <a:highlight>
                    <a:srgbClr val="FFFF00"/>
                  </a:highlight>
                </a:endParaRPr>
              </a:p>
              <a:p>
                <a:r>
                  <a:rPr lang="en-US" altLang="zh-CN" sz="2400" b="1" dirty="0">
                    <a:highlight>
                      <a:srgbClr val="FFFF00"/>
                    </a:highlight>
                  </a:rPr>
                  <a:t>If we are testing whether </a:t>
                </a:r>
                <a14:m>
                  <m:oMath xmlns:m="http://schemas.openxmlformats.org/officeDocument/2006/math">
                    <m:sSub>
                      <m:sSubPr>
                        <m:ctrlPr>
                          <a:rPr lang="en-US" altLang="zh-CN" sz="2400" b="1" i="1" smtClean="0">
                            <a:highlight>
                              <a:srgbClr val="FFFF00"/>
                            </a:highlight>
                            <a:latin typeface="Cambria Math" panose="02040503050406030204" pitchFamily="18" charset="0"/>
                            <a:ea typeface="Cambria Math" panose="02040503050406030204" pitchFamily="18" charset="0"/>
                          </a:rPr>
                        </m:ctrlPr>
                      </m:sSubPr>
                      <m:e>
                        <m:r>
                          <a:rPr lang="zh-CN" altLang="en-US" sz="2400" b="1" i="1" smtClean="0">
                            <a:highlight>
                              <a:srgbClr val="FFFF00"/>
                            </a:highlight>
                            <a:latin typeface="Cambria Math" panose="02040503050406030204" pitchFamily="18" charset="0"/>
                            <a:ea typeface="Cambria Math" panose="02040503050406030204" pitchFamily="18" charset="0"/>
                          </a:rPr>
                          <m:t>𝝁</m:t>
                        </m:r>
                      </m:e>
                      <m:sub>
                        <m:r>
                          <a:rPr lang="en-US" altLang="zh-CN" sz="2400" b="1" i="1" smtClean="0">
                            <a:highlight>
                              <a:srgbClr val="FFFF00"/>
                            </a:highlight>
                            <a:latin typeface="Cambria Math" panose="02040503050406030204" pitchFamily="18" charset="0"/>
                            <a:ea typeface="Cambria Math" panose="02040503050406030204" pitchFamily="18" charset="0"/>
                          </a:rPr>
                          <m:t>𝒙</m:t>
                        </m:r>
                      </m:sub>
                    </m:sSub>
                    <m:r>
                      <a:rPr lang="en-US" altLang="zh-CN" sz="2400" b="1" i="1" smtClean="0">
                        <a:highlight>
                          <a:srgbClr val="FFFF00"/>
                        </a:highlight>
                        <a:latin typeface="Cambria Math" panose="02040503050406030204" pitchFamily="18" charset="0"/>
                        <a:ea typeface="Cambria Math" panose="02040503050406030204" pitchFamily="18" charset="0"/>
                      </a:rPr>
                      <m:t>=</m:t>
                    </m:r>
                    <m:sSub>
                      <m:sSubPr>
                        <m:ctrlPr>
                          <a:rPr lang="en-US" altLang="zh-CN" sz="2400" b="1" i="1" smtClean="0">
                            <a:highlight>
                              <a:srgbClr val="FFFF00"/>
                            </a:highlight>
                            <a:latin typeface="Cambria Math" panose="02040503050406030204" pitchFamily="18" charset="0"/>
                            <a:ea typeface="Cambria Math" panose="02040503050406030204" pitchFamily="18" charset="0"/>
                          </a:rPr>
                        </m:ctrlPr>
                      </m:sSubPr>
                      <m:e>
                        <m:r>
                          <a:rPr lang="zh-CN" altLang="en-US" sz="2400" b="1" i="1" smtClean="0">
                            <a:highlight>
                              <a:srgbClr val="FFFF00"/>
                            </a:highlight>
                            <a:latin typeface="Cambria Math" panose="02040503050406030204" pitchFamily="18" charset="0"/>
                            <a:ea typeface="Cambria Math" panose="02040503050406030204" pitchFamily="18" charset="0"/>
                          </a:rPr>
                          <m:t>𝝁</m:t>
                        </m:r>
                      </m:e>
                      <m:sub>
                        <m:r>
                          <a:rPr lang="en-US" altLang="zh-CN" sz="2400" b="1" i="1" smtClean="0">
                            <a:highlight>
                              <a:srgbClr val="FFFF00"/>
                            </a:highlight>
                            <a:latin typeface="Cambria Math" panose="02040503050406030204" pitchFamily="18" charset="0"/>
                            <a:ea typeface="Cambria Math" panose="02040503050406030204" pitchFamily="18" charset="0"/>
                          </a:rPr>
                          <m:t>𝒚</m:t>
                        </m:r>
                      </m:sub>
                    </m:sSub>
                    <m:r>
                      <a:rPr lang="en-US" altLang="zh-CN" sz="2400" b="1" i="1" smtClean="0">
                        <a:highlight>
                          <a:srgbClr val="FFFF00"/>
                        </a:highlight>
                        <a:latin typeface="Cambria Math" panose="02040503050406030204" pitchFamily="18" charset="0"/>
                        <a:ea typeface="Cambria Math" panose="02040503050406030204" pitchFamily="18" charset="0"/>
                      </a:rPr>
                      <m:t>, </m:t>
                    </m:r>
                    <m:r>
                      <a:rPr lang="en-US" altLang="zh-CN" sz="2400" b="1" i="1" smtClean="0">
                        <a:highlight>
                          <a:srgbClr val="FFFF00"/>
                        </a:highlight>
                        <a:latin typeface="Cambria Math" panose="02040503050406030204" pitchFamily="18" charset="0"/>
                        <a:ea typeface="Cambria Math" panose="02040503050406030204" pitchFamily="18" charset="0"/>
                      </a:rPr>
                      <m:t>𝒐𝒓</m:t>
                    </m:r>
                    <m:sSub>
                      <m:sSubPr>
                        <m:ctrlPr>
                          <a:rPr lang="en-US" altLang="zh-CN" sz="2400" b="1" i="1">
                            <a:highlight>
                              <a:srgbClr val="FFFF00"/>
                            </a:highlight>
                            <a:latin typeface="Cambria Math" panose="02040503050406030204" pitchFamily="18" charset="0"/>
                            <a:ea typeface="Cambria Math" panose="02040503050406030204" pitchFamily="18" charset="0"/>
                          </a:rPr>
                        </m:ctrlPr>
                      </m:sSubPr>
                      <m:e>
                        <m:r>
                          <a:rPr lang="en-US" altLang="zh-CN" sz="2400" b="1" i="1" smtClean="0">
                            <a:highlight>
                              <a:srgbClr val="FFFF00"/>
                            </a:highlight>
                            <a:latin typeface="Cambria Math" panose="02040503050406030204" pitchFamily="18" charset="0"/>
                            <a:ea typeface="Cambria Math" panose="02040503050406030204" pitchFamily="18" charset="0"/>
                          </a:rPr>
                          <m:t> </m:t>
                        </m:r>
                        <m:r>
                          <a:rPr lang="zh-CN" altLang="en-US" sz="2400" b="1" i="1">
                            <a:highlight>
                              <a:srgbClr val="FFFF00"/>
                            </a:highlight>
                            <a:latin typeface="Cambria Math" panose="02040503050406030204" pitchFamily="18" charset="0"/>
                            <a:ea typeface="Cambria Math" panose="02040503050406030204" pitchFamily="18" charset="0"/>
                          </a:rPr>
                          <m:t>𝝁</m:t>
                        </m:r>
                      </m:e>
                      <m:sub>
                        <m:r>
                          <a:rPr lang="en-US" altLang="zh-CN" sz="2400" b="1" i="1">
                            <a:highlight>
                              <a:srgbClr val="FFFF00"/>
                            </a:highlight>
                            <a:latin typeface="Cambria Math" panose="02040503050406030204" pitchFamily="18" charset="0"/>
                            <a:ea typeface="Cambria Math" panose="02040503050406030204" pitchFamily="18" charset="0"/>
                          </a:rPr>
                          <m:t>𝒙</m:t>
                        </m:r>
                      </m:sub>
                    </m:sSub>
                    <m:r>
                      <a:rPr lang="en-US" altLang="zh-CN" sz="2400" b="1" i="1" smtClean="0">
                        <a:highlight>
                          <a:srgbClr val="FFFF00"/>
                        </a:highlight>
                        <a:latin typeface="Cambria Math" panose="02040503050406030204" pitchFamily="18" charset="0"/>
                        <a:ea typeface="Cambria Math" panose="02040503050406030204" pitchFamily="18" charset="0"/>
                      </a:rPr>
                      <m:t>−</m:t>
                    </m:r>
                    <m:sSub>
                      <m:sSubPr>
                        <m:ctrlPr>
                          <a:rPr lang="en-US" altLang="zh-CN" sz="2400" b="1" i="1">
                            <a:highlight>
                              <a:srgbClr val="FFFF00"/>
                            </a:highlight>
                            <a:latin typeface="Cambria Math" panose="02040503050406030204" pitchFamily="18" charset="0"/>
                            <a:ea typeface="Cambria Math" panose="02040503050406030204" pitchFamily="18" charset="0"/>
                          </a:rPr>
                        </m:ctrlPr>
                      </m:sSubPr>
                      <m:e>
                        <m:r>
                          <a:rPr lang="zh-CN" altLang="en-US" sz="2400" b="1" i="1">
                            <a:highlight>
                              <a:srgbClr val="FFFF00"/>
                            </a:highlight>
                            <a:latin typeface="Cambria Math" panose="02040503050406030204" pitchFamily="18" charset="0"/>
                            <a:ea typeface="Cambria Math" panose="02040503050406030204" pitchFamily="18" charset="0"/>
                          </a:rPr>
                          <m:t>𝝁</m:t>
                        </m:r>
                      </m:e>
                      <m:sub>
                        <m:r>
                          <a:rPr lang="en-US" altLang="zh-CN" sz="2400" b="1" i="1">
                            <a:highlight>
                              <a:srgbClr val="FFFF00"/>
                            </a:highlight>
                            <a:latin typeface="Cambria Math" panose="02040503050406030204" pitchFamily="18" charset="0"/>
                            <a:ea typeface="Cambria Math" panose="02040503050406030204" pitchFamily="18" charset="0"/>
                          </a:rPr>
                          <m:t>𝒚</m:t>
                        </m:r>
                      </m:sub>
                    </m:sSub>
                    <m:r>
                      <a:rPr lang="en-US" altLang="zh-CN" sz="2400" b="1" i="1" smtClean="0">
                        <a:highlight>
                          <a:srgbClr val="FFFF00"/>
                        </a:highlight>
                        <a:latin typeface="Cambria Math" panose="02040503050406030204" pitchFamily="18" charset="0"/>
                        <a:ea typeface="Cambria Math" panose="02040503050406030204" pitchFamily="18" charset="0"/>
                      </a:rPr>
                      <m:t>=</m:t>
                    </m:r>
                    <m:r>
                      <a:rPr lang="en-US" altLang="zh-CN" sz="2400" b="1" i="1" smtClean="0">
                        <a:highlight>
                          <a:srgbClr val="FFFF00"/>
                        </a:highlight>
                        <a:latin typeface="Cambria Math" panose="02040503050406030204" pitchFamily="18" charset="0"/>
                        <a:ea typeface="Cambria Math" panose="02040503050406030204" pitchFamily="18" charset="0"/>
                      </a:rPr>
                      <m:t>𝟎</m:t>
                    </m:r>
                  </m:oMath>
                </a14:m>
                <a:r>
                  <a:rPr lang="en-US" altLang="zh-CN" sz="2400" b="1" dirty="0">
                    <a:highlight>
                      <a:srgbClr val="FFFF00"/>
                    </a:highlight>
                  </a:rPr>
                  <a:t>, then</a:t>
                </a:r>
              </a:p>
              <a:p>
                <a:endParaRPr lang="en-US" altLang="zh-CN" sz="2400" b="1" i="1" dirty="0">
                  <a:highlight>
                    <a:srgbClr val="FFFF00"/>
                  </a:highlight>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altLang="zh-CN" sz="2400" b="1" i="1" smtClean="0">
                              <a:highlight>
                                <a:srgbClr val="FFFF00"/>
                              </a:highlight>
                              <a:latin typeface="Cambria Math" panose="02040503050406030204" pitchFamily="18" charset="0"/>
                            </a:rPr>
                          </m:ctrlPr>
                        </m:accPr>
                        <m:e>
                          <m:r>
                            <a:rPr lang="en-US" altLang="zh-CN" sz="2400" b="1" i="1" smtClean="0">
                              <a:highlight>
                                <a:srgbClr val="FFFF00"/>
                              </a:highlight>
                              <a:latin typeface="Cambria Math" panose="02040503050406030204" pitchFamily="18" charset="0"/>
                            </a:rPr>
                            <m:t>𝑿</m:t>
                          </m:r>
                        </m:e>
                      </m:acc>
                      <m:r>
                        <a:rPr lang="en-US" altLang="zh-CN" sz="2400" b="1" i="1" smtClean="0">
                          <a:highlight>
                            <a:srgbClr val="FFFF00"/>
                          </a:highlight>
                          <a:latin typeface="Cambria Math" panose="02040503050406030204" pitchFamily="18" charset="0"/>
                        </a:rPr>
                        <m:t>−</m:t>
                      </m:r>
                      <m:acc>
                        <m:accPr>
                          <m:chr m:val="̅"/>
                          <m:ctrlPr>
                            <a:rPr lang="en-US" altLang="zh-CN" sz="2400" b="1" i="1" smtClean="0">
                              <a:highlight>
                                <a:srgbClr val="FFFF00"/>
                              </a:highlight>
                              <a:latin typeface="Cambria Math" panose="02040503050406030204" pitchFamily="18" charset="0"/>
                            </a:rPr>
                          </m:ctrlPr>
                        </m:accPr>
                        <m:e>
                          <m:r>
                            <a:rPr lang="en-US" altLang="zh-CN" sz="2400" b="1" i="1" smtClean="0">
                              <a:highlight>
                                <a:srgbClr val="FFFF00"/>
                              </a:highlight>
                              <a:latin typeface="Cambria Math" panose="02040503050406030204" pitchFamily="18" charset="0"/>
                            </a:rPr>
                            <m:t>𝒀</m:t>
                          </m:r>
                        </m:e>
                      </m:acc>
                      <m:r>
                        <a:rPr lang="en-US" altLang="zh-CN" sz="2400" b="1" i="1" smtClean="0">
                          <a:highlight>
                            <a:srgbClr val="FFFF00"/>
                          </a:highlight>
                          <a:latin typeface="Cambria Math" panose="02040503050406030204" pitchFamily="18" charset="0"/>
                          <a:ea typeface="Cambria Math" panose="02040503050406030204" pitchFamily="18" charset="0"/>
                        </a:rPr>
                        <m:t>~</m:t>
                      </m:r>
                      <m:r>
                        <a:rPr lang="en-US" altLang="zh-CN" sz="2400" b="1" i="1" smtClean="0">
                          <a:highlight>
                            <a:srgbClr val="FFFF00"/>
                          </a:highlight>
                          <a:latin typeface="Cambria Math" panose="02040503050406030204" pitchFamily="18" charset="0"/>
                          <a:ea typeface="Cambria Math" panose="02040503050406030204" pitchFamily="18" charset="0"/>
                        </a:rPr>
                        <m:t>𝑵</m:t>
                      </m:r>
                      <m:r>
                        <a:rPr lang="en-US" altLang="zh-CN" sz="2400" b="1" i="1" smtClean="0">
                          <a:highlight>
                            <a:srgbClr val="FFFF00"/>
                          </a:highlight>
                          <a:latin typeface="Cambria Math" panose="02040503050406030204" pitchFamily="18" charset="0"/>
                          <a:ea typeface="Cambria Math" panose="02040503050406030204" pitchFamily="18" charset="0"/>
                        </a:rPr>
                        <m:t>(</m:t>
                      </m:r>
                      <m:r>
                        <a:rPr lang="en-US" altLang="zh-CN" sz="2400" b="1" i="1" smtClean="0">
                          <a:highlight>
                            <a:srgbClr val="FFFF00"/>
                          </a:highlight>
                          <a:latin typeface="Cambria Math" panose="02040503050406030204" pitchFamily="18" charset="0"/>
                          <a:ea typeface="Cambria Math" panose="02040503050406030204" pitchFamily="18" charset="0"/>
                        </a:rPr>
                        <m:t>𝟎</m:t>
                      </m:r>
                      <m:r>
                        <a:rPr lang="en-US" altLang="zh-CN" sz="2400" b="1" i="1" smtClean="0">
                          <a:highlight>
                            <a:srgbClr val="FFFF00"/>
                          </a:highlight>
                          <a:latin typeface="Cambria Math" panose="02040503050406030204" pitchFamily="18" charset="0"/>
                          <a:ea typeface="Cambria Math" panose="02040503050406030204" pitchFamily="18" charset="0"/>
                        </a:rPr>
                        <m:t>,</m:t>
                      </m:r>
                      <m:f>
                        <m:fPr>
                          <m:ctrlPr>
                            <a:rPr lang="en-US" altLang="zh-CN" sz="2400" b="1" i="1" smtClean="0">
                              <a:highlight>
                                <a:srgbClr val="FFFF00"/>
                              </a:highlight>
                              <a:latin typeface="Cambria Math" panose="02040503050406030204" pitchFamily="18" charset="0"/>
                              <a:ea typeface="Cambria Math" panose="02040503050406030204" pitchFamily="18" charset="0"/>
                            </a:rPr>
                          </m:ctrlPr>
                        </m:fPr>
                        <m:num>
                          <m:sSubSup>
                            <m:sSubSupPr>
                              <m:ctrlPr>
                                <a:rPr lang="en-US" altLang="zh-CN" sz="2400" b="1" i="1" smtClean="0">
                                  <a:highlight>
                                    <a:srgbClr val="FFFF00"/>
                                  </a:highlight>
                                  <a:latin typeface="Cambria Math" panose="02040503050406030204" pitchFamily="18" charset="0"/>
                                  <a:ea typeface="Cambria Math" panose="02040503050406030204" pitchFamily="18" charset="0"/>
                                </a:rPr>
                              </m:ctrlPr>
                            </m:sSubSupPr>
                            <m:e>
                              <m:r>
                                <a:rPr lang="en-US" altLang="zh-CN" sz="2400" b="1" i="1" smtClean="0">
                                  <a:highlight>
                                    <a:srgbClr val="FFFF00"/>
                                  </a:highlight>
                                  <a:latin typeface="Cambria Math" panose="02040503050406030204" pitchFamily="18" charset="0"/>
                                  <a:ea typeface="Cambria Math" panose="02040503050406030204" pitchFamily="18" charset="0"/>
                                </a:rPr>
                                <m:t>𝒔</m:t>
                              </m:r>
                            </m:e>
                            <m:sub>
                              <m:r>
                                <a:rPr lang="en-US" altLang="zh-CN" sz="2400" b="1" i="1" smtClean="0">
                                  <a:highlight>
                                    <a:srgbClr val="FFFF00"/>
                                  </a:highlight>
                                  <a:latin typeface="Cambria Math" panose="02040503050406030204" pitchFamily="18" charset="0"/>
                                  <a:ea typeface="Cambria Math" panose="02040503050406030204" pitchFamily="18" charset="0"/>
                                </a:rPr>
                                <m:t>𝒙</m:t>
                              </m:r>
                            </m:sub>
                            <m:sup>
                              <m:r>
                                <a:rPr lang="en-US" altLang="zh-CN" sz="2400" b="1" i="1" smtClean="0">
                                  <a:highlight>
                                    <a:srgbClr val="FFFF00"/>
                                  </a:highlight>
                                  <a:latin typeface="Cambria Math" panose="02040503050406030204" pitchFamily="18" charset="0"/>
                                  <a:ea typeface="Cambria Math" panose="02040503050406030204" pitchFamily="18" charset="0"/>
                                </a:rPr>
                                <m:t>𝟐</m:t>
                              </m:r>
                            </m:sup>
                          </m:sSubSup>
                        </m:num>
                        <m:den>
                          <m:sSub>
                            <m:sSubPr>
                              <m:ctrlPr>
                                <a:rPr lang="en-US" altLang="zh-CN" sz="2400" b="1" i="1" smtClean="0">
                                  <a:highlight>
                                    <a:srgbClr val="FFFF00"/>
                                  </a:highlight>
                                  <a:latin typeface="Cambria Math" panose="02040503050406030204" pitchFamily="18" charset="0"/>
                                  <a:ea typeface="Cambria Math" panose="02040503050406030204" pitchFamily="18" charset="0"/>
                                </a:rPr>
                              </m:ctrlPr>
                            </m:sSubPr>
                            <m:e>
                              <m:r>
                                <a:rPr lang="en-US" altLang="zh-CN" sz="2400" b="1" i="1" smtClean="0">
                                  <a:highlight>
                                    <a:srgbClr val="FFFF00"/>
                                  </a:highlight>
                                  <a:latin typeface="Cambria Math" panose="02040503050406030204" pitchFamily="18" charset="0"/>
                                  <a:ea typeface="Cambria Math" panose="02040503050406030204" pitchFamily="18" charset="0"/>
                                </a:rPr>
                                <m:t>𝒏</m:t>
                              </m:r>
                            </m:e>
                            <m:sub>
                              <m:r>
                                <a:rPr lang="en-US" altLang="zh-CN" sz="2400" b="1" i="1" smtClean="0">
                                  <a:highlight>
                                    <a:srgbClr val="FFFF00"/>
                                  </a:highlight>
                                  <a:latin typeface="Cambria Math" panose="02040503050406030204" pitchFamily="18" charset="0"/>
                                  <a:ea typeface="Cambria Math" panose="02040503050406030204" pitchFamily="18" charset="0"/>
                                </a:rPr>
                                <m:t>𝒙</m:t>
                              </m:r>
                            </m:sub>
                          </m:sSub>
                        </m:den>
                      </m:f>
                      <m:r>
                        <a:rPr lang="en-US" altLang="zh-CN" sz="2400" b="1" i="1" smtClean="0">
                          <a:highlight>
                            <a:srgbClr val="FFFF00"/>
                          </a:highlight>
                          <a:latin typeface="Cambria Math" panose="02040503050406030204" pitchFamily="18" charset="0"/>
                          <a:ea typeface="Cambria Math" panose="02040503050406030204" pitchFamily="18" charset="0"/>
                        </a:rPr>
                        <m:t>+</m:t>
                      </m:r>
                      <m:f>
                        <m:fPr>
                          <m:ctrlPr>
                            <a:rPr lang="en-US" altLang="zh-CN" sz="2400" b="1" i="1" smtClean="0">
                              <a:highlight>
                                <a:srgbClr val="FFFF00"/>
                              </a:highlight>
                              <a:latin typeface="Cambria Math" panose="02040503050406030204" pitchFamily="18" charset="0"/>
                              <a:ea typeface="Cambria Math" panose="02040503050406030204" pitchFamily="18" charset="0"/>
                            </a:rPr>
                          </m:ctrlPr>
                        </m:fPr>
                        <m:num>
                          <m:sSubSup>
                            <m:sSubSupPr>
                              <m:ctrlPr>
                                <a:rPr lang="en-US" altLang="zh-CN" sz="2400" b="1" i="1" smtClean="0">
                                  <a:highlight>
                                    <a:srgbClr val="FFFF00"/>
                                  </a:highlight>
                                  <a:latin typeface="Cambria Math" panose="02040503050406030204" pitchFamily="18" charset="0"/>
                                  <a:ea typeface="Cambria Math" panose="02040503050406030204" pitchFamily="18" charset="0"/>
                                </a:rPr>
                              </m:ctrlPr>
                            </m:sSubSupPr>
                            <m:e>
                              <m:r>
                                <a:rPr lang="en-US" altLang="zh-CN" sz="2400" b="1" i="1" smtClean="0">
                                  <a:highlight>
                                    <a:srgbClr val="FFFF00"/>
                                  </a:highlight>
                                  <a:latin typeface="Cambria Math" panose="02040503050406030204" pitchFamily="18" charset="0"/>
                                  <a:ea typeface="Cambria Math" panose="02040503050406030204" pitchFamily="18" charset="0"/>
                                </a:rPr>
                                <m:t>𝒔</m:t>
                              </m:r>
                            </m:e>
                            <m:sub>
                              <m:r>
                                <a:rPr lang="en-US" altLang="zh-CN" sz="2400" b="1" i="1" smtClean="0">
                                  <a:highlight>
                                    <a:srgbClr val="FFFF00"/>
                                  </a:highlight>
                                  <a:latin typeface="Cambria Math" panose="02040503050406030204" pitchFamily="18" charset="0"/>
                                  <a:ea typeface="Cambria Math" panose="02040503050406030204" pitchFamily="18" charset="0"/>
                                </a:rPr>
                                <m:t>𝒚</m:t>
                              </m:r>
                            </m:sub>
                            <m:sup>
                              <m:r>
                                <a:rPr lang="en-US" altLang="zh-CN" sz="2400" b="1" i="1" smtClean="0">
                                  <a:highlight>
                                    <a:srgbClr val="FFFF00"/>
                                  </a:highlight>
                                  <a:latin typeface="Cambria Math" panose="02040503050406030204" pitchFamily="18" charset="0"/>
                                  <a:ea typeface="Cambria Math" panose="02040503050406030204" pitchFamily="18" charset="0"/>
                                </a:rPr>
                                <m:t>𝟐</m:t>
                              </m:r>
                            </m:sup>
                          </m:sSubSup>
                        </m:num>
                        <m:den>
                          <m:sSub>
                            <m:sSubPr>
                              <m:ctrlPr>
                                <a:rPr lang="en-US" altLang="zh-CN" sz="2400" b="1" i="1" smtClean="0">
                                  <a:highlight>
                                    <a:srgbClr val="FFFF00"/>
                                  </a:highlight>
                                  <a:latin typeface="Cambria Math" panose="02040503050406030204" pitchFamily="18" charset="0"/>
                                  <a:ea typeface="Cambria Math" panose="02040503050406030204" pitchFamily="18" charset="0"/>
                                </a:rPr>
                              </m:ctrlPr>
                            </m:sSubPr>
                            <m:e>
                              <m:r>
                                <a:rPr lang="en-US" altLang="zh-CN" sz="2400" b="1" i="1" smtClean="0">
                                  <a:highlight>
                                    <a:srgbClr val="FFFF00"/>
                                  </a:highlight>
                                  <a:latin typeface="Cambria Math" panose="02040503050406030204" pitchFamily="18" charset="0"/>
                                  <a:ea typeface="Cambria Math" panose="02040503050406030204" pitchFamily="18" charset="0"/>
                                </a:rPr>
                                <m:t>𝒏</m:t>
                              </m:r>
                            </m:e>
                            <m:sub>
                              <m:r>
                                <a:rPr lang="en-US" altLang="zh-CN" sz="2400" b="1" i="1" smtClean="0">
                                  <a:highlight>
                                    <a:srgbClr val="FFFF00"/>
                                  </a:highlight>
                                  <a:latin typeface="Cambria Math" panose="02040503050406030204" pitchFamily="18" charset="0"/>
                                  <a:ea typeface="Cambria Math" panose="02040503050406030204" pitchFamily="18" charset="0"/>
                                </a:rPr>
                                <m:t>𝒚</m:t>
                              </m:r>
                            </m:sub>
                          </m:sSub>
                        </m:den>
                      </m:f>
                      <m:r>
                        <a:rPr lang="en-US" altLang="zh-CN" sz="2400" b="1" i="1" smtClean="0">
                          <a:highlight>
                            <a:srgbClr val="FFFF00"/>
                          </a:highlight>
                          <a:latin typeface="Cambria Math" panose="02040503050406030204" pitchFamily="18" charset="0"/>
                          <a:ea typeface="Cambria Math" panose="02040503050406030204" pitchFamily="18" charset="0"/>
                        </a:rPr>
                        <m:t>)</m:t>
                      </m:r>
                    </m:oMath>
                  </m:oMathPara>
                </a14:m>
                <a:endParaRPr lang="en-US" altLang="zh-CN" sz="2400" b="1" dirty="0">
                  <a:highlight>
                    <a:srgbClr val="FFFF00"/>
                  </a:highlight>
                </a:endParaRPr>
              </a:p>
              <a:p>
                <a:endParaRPr lang="en-US" altLang="zh-CN" sz="2400" b="1" dirty="0">
                  <a:highlight>
                    <a:srgbClr val="FFFF00"/>
                  </a:highlight>
                </a:endParaRPr>
              </a:p>
              <a:p>
                <a:r>
                  <a:rPr lang="en-US" altLang="zh-CN" sz="2400" b="1" dirty="0"/>
                  <a:t>Then</a:t>
                </a:r>
                <a:r>
                  <a:rPr lang="en-US" altLang="zh-CN" sz="2400" b="1" dirty="0">
                    <a:highlight>
                      <a:srgbClr val="FFFF00"/>
                    </a:highlight>
                  </a:rPr>
                  <a:t>, the test statistic is</a:t>
                </a:r>
                <a:r>
                  <a:rPr lang="en-US" altLang="zh-CN" sz="2400" b="1" dirty="0"/>
                  <a:t>: </a:t>
                </a:r>
                <a14:m>
                  <m:oMath xmlns:m="http://schemas.openxmlformats.org/officeDocument/2006/math">
                    <m:r>
                      <a:rPr lang="en-US" altLang="zh-CN" sz="2400" b="1" i="1" smtClean="0">
                        <a:highlight>
                          <a:srgbClr val="FFFF00"/>
                        </a:highlight>
                        <a:latin typeface="Cambria Math" panose="02040503050406030204" pitchFamily="18" charset="0"/>
                      </a:rPr>
                      <m:t>𝒁</m:t>
                    </m:r>
                    <m:r>
                      <a:rPr lang="en-US" altLang="zh-CN" sz="2400" b="1" i="1" smtClean="0">
                        <a:highlight>
                          <a:srgbClr val="FFFF00"/>
                        </a:highlight>
                        <a:latin typeface="Cambria Math" panose="02040503050406030204" pitchFamily="18" charset="0"/>
                      </a:rPr>
                      <m:t>=</m:t>
                    </m:r>
                    <m:f>
                      <m:fPr>
                        <m:ctrlPr>
                          <a:rPr lang="en-US" altLang="zh-CN" sz="2400" b="1" i="1" smtClean="0">
                            <a:highlight>
                              <a:srgbClr val="FFFF00"/>
                            </a:highlight>
                            <a:latin typeface="Cambria Math" panose="02040503050406030204" pitchFamily="18" charset="0"/>
                          </a:rPr>
                        </m:ctrlPr>
                      </m:fPr>
                      <m:num>
                        <m:d>
                          <m:dPr>
                            <m:ctrlPr>
                              <a:rPr lang="en-US" altLang="zh-CN" sz="2400" b="1" i="1" smtClean="0">
                                <a:highlight>
                                  <a:srgbClr val="FFFF00"/>
                                </a:highlight>
                                <a:latin typeface="Cambria Math" panose="02040503050406030204" pitchFamily="18" charset="0"/>
                              </a:rPr>
                            </m:ctrlPr>
                          </m:dPr>
                          <m:e>
                            <m:acc>
                              <m:accPr>
                                <m:chr m:val="̅"/>
                                <m:ctrlPr>
                                  <a:rPr lang="en-US" altLang="zh-CN" sz="2400" b="1" i="1" smtClean="0">
                                    <a:highlight>
                                      <a:srgbClr val="FFFF00"/>
                                    </a:highlight>
                                    <a:latin typeface="Cambria Math" panose="02040503050406030204" pitchFamily="18" charset="0"/>
                                  </a:rPr>
                                </m:ctrlPr>
                              </m:accPr>
                              <m:e>
                                <m:r>
                                  <a:rPr lang="en-US" altLang="zh-CN" sz="2400" b="1" i="1" smtClean="0">
                                    <a:highlight>
                                      <a:srgbClr val="FFFF00"/>
                                    </a:highlight>
                                    <a:latin typeface="Cambria Math" panose="02040503050406030204" pitchFamily="18" charset="0"/>
                                  </a:rPr>
                                  <m:t>𝑿</m:t>
                                </m:r>
                              </m:e>
                            </m:acc>
                            <m:r>
                              <a:rPr lang="en-US" altLang="zh-CN" sz="2400" b="1" i="1" smtClean="0">
                                <a:highlight>
                                  <a:srgbClr val="FFFF00"/>
                                </a:highlight>
                                <a:latin typeface="Cambria Math" panose="02040503050406030204" pitchFamily="18" charset="0"/>
                              </a:rPr>
                              <m:t>−</m:t>
                            </m:r>
                            <m:acc>
                              <m:accPr>
                                <m:chr m:val="̅"/>
                                <m:ctrlPr>
                                  <a:rPr lang="en-US" altLang="zh-CN" sz="2400" b="1" i="1" smtClean="0">
                                    <a:highlight>
                                      <a:srgbClr val="FFFF00"/>
                                    </a:highlight>
                                    <a:latin typeface="Cambria Math" panose="02040503050406030204" pitchFamily="18" charset="0"/>
                                  </a:rPr>
                                </m:ctrlPr>
                              </m:accPr>
                              <m:e>
                                <m:r>
                                  <a:rPr lang="en-US" altLang="zh-CN" sz="2400" b="1" i="1" smtClean="0">
                                    <a:highlight>
                                      <a:srgbClr val="FFFF00"/>
                                    </a:highlight>
                                    <a:latin typeface="Cambria Math" panose="02040503050406030204" pitchFamily="18" charset="0"/>
                                  </a:rPr>
                                  <m:t>𝒀</m:t>
                                </m:r>
                              </m:e>
                            </m:acc>
                          </m:e>
                        </m:d>
                        <m:r>
                          <a:rPr lang="en-US" altLang="zh-CN" sz="2400" b="1" i="1" smtClean="0">
                            <a:highlight>
                              <a:srgbClr val="FFFF00"/>
                            </a:highlight>
                            <a:latin typeface="Cambria Math" panose="02040503050406030204" pitchFamily="18" charset="0"/>
                          </a:rPr>
                          <m:t>−</m:t>
                        </m:r>
                        <m:r>
                          <a:rPr lang="en-US" altLang="zh-CN" sz="2400" b="1" i="1" smtClean="0">
                            <a:highlight>
                              <a:srgbClr val="FFFF00"/>
                            </a:highlight>
                            <a:latin typeface="Cambria Math" panose="02040503050406030204" pitchFamily="18" charset="0"/>
                          </a:rPr>
                          <m:t>𝟎</m:t>
                        </m:r>
                      </m:num>
                      <m:den>
                        <m:rad>
                          <m:radPr>
                            <m:degHide m:val="on"/>
                            <m:ctrlPr>
                              <a:rPr lang="en-US" altLang="zh-CN" sz="2400" b="1" i="1" smtClean="0">
                                <a:highlight>
                                  <a:srgbClr val="FFFF00"/>
                                </a:highlight>
                                <a:latin typeface="Cambria Math" panose="02040503050406030204" pitchFamily="18" charset="0"/>
                              </a:rPr>
                            </m:ctrlPr>
                          </m:radPr>
                          <m:deg/>
                          <m:e>
                            <m:f>
                              <m:fPr>
                                <m:ctrlPr>
                                  <a:rPr lang="en-US" altLang="zh-CN" sz="2400" b="1" i="1" smtClean="0">
                                    <a:highlight>
                                      <a:srgbClr val="FFFF00"/>
                                    </a:highlight>
                                    <a:latin typeface="Cambria Math" panose="02040503050406030204" pitchFamily="18" charset="0"/>
                                  </a:rPr>
                                </m:ctrlPr>
                              </m:fPr>
                              <m:num>
                                <m:sSubSup>
                                  <m:sSubSupPr>
                                    <m:ctrlPr>
                                      <a:rPr lang="en-US" altLang="zh-CN" sz="2400" b="1" i="1" smtClean="0">
                                        <a:highlight>
                                          <a:srgbClr val="FFFF00"/>
                                        </a:highlight>
                                        <a:latin typeface="Cambria Math" panose="02040503050406030204" pitchFamily="18" charset="0"/>
                                      </a:rPr>
                                    </m:ctrlPr>
                                  </m:sSubSupPr>
                                  <m:e>
                                    <m:r>
                                      <a:rPr lang="en-US" altLang="zh-CN" sz="2400" b="1" i="1" smtClean="0">
                                        <a:highlight>
                                          <a:srgbClr val="FFFF00"/>
                                        </a:highlight>
                                        <a:latin typeface="Cambria Math" panose="02040503050406030204" pitchFamily="18" charset="0"/>
                                      </a:rPr>
                                      <m:t>𝒔</m:t>
                                    </m:r>
                                  </m:e>
                                  <m:sub>
                                    <m:r>
                                      <a:rPr lang="en-US" altLang="zh-CN" sz="2400" b="1" i="1" smtClean="0">
                                        <a:highlight>
                                          <a:srgbClr val="FFFF00"/>
                                        </a:highlight>
                                        <a:latin typeface="Cambria Math" panose="02040503050406030204" pitchFamily="18" charset="0"/>
                                      </a:rPr>
                                      <m:t>𝒙</m:t>
                                    </m:r>
                                  </m:sub>
                                  <m:sup>
                                    <m:r>
                                      <a:rPr lang="en-US" altLang="zh-CN" sz="2400" b="1" i="1" smtClean="0">
                                        <a:highlight>
                                          <a:srgbClr val="FFFF00"/>
                                        </a:highlight>
                                        <a:latin typeface="Cambria Math" panose="02040503050406030204" pitchFamily="18" charset="0"/>
                                      </a:rPr>
                                      <m:t>𝟐</m:t>
                                    </m:r>
                                  </m:sup>
                                </m:sSubSup>
                              </m:num>
                              <m:den>
                                <m:sSub>
                                  <m:sSubPr>
                                    <m:ctrlPr>
                                      <a:rPr lang="en-US" altLang="zh-CN" sz="2400" b="1" i="1" smtClean="0">
                                        <a:highlight>
                                          <a:srgbClr val="FFFF00"/>
                                        </a:highlight>
                                        <a:latin typeface="Cambria Math" panose="02040503050406030204" pitchFamily="18" charset="0"/>
                                      </a:rPr>
                                    </m:ctrlPr>
                                  </m:sSubPr>
                                  <m:e>
                                    <m:r>
                                      <a:rPr lang="en-US" altLang="zh-CN" sz="2400" b="1" i="1" smtClean="0">
                                        <a:highlight>
                                          <a:srgbClr val="FFFF00"/>
                                        </a:highlight>
                                        <a:latin typeface="Cambria Math" panose="02040503050406030204" pitchFamily="18" charset="0"/>
                                      </a:rPr>
                                      <m:t>𝒏</m:t>
                                    </m:r>
                                  </m:e>
                                  <m:sub>
                                    <m:r>
                                      <a:rPr lang="en-US" altLang="zh-CN" sz="2400" b="1" i="1" smtClean="0">
                                        <a:highlight>
                                          <a:srgbClr val="FFFF00"/>
                                        </a:highlight>
                                        <a:latin typeface="Cambria Math" panose="02040503050406030204" pitchFamily="18" charset="0"/>
                                      </a:rPr>
                                      <m:t>𝒙</m:t>
                                    </m:r>
                                  </m:sub>
                                </m:sSub>
                              </m:den>
                            </m:f>
                            <m:r>
                              <a:rPr lang="en-US" altLang="zh-CN" sz="2400" b="1" i="1" smtClean="0">
                                <a:highlight>
                                  <a:srgbClr val="FFFF00"/>
                                </a:highlight>
                                <a:latin typeface="Cambria Math" panose="02040503050406030204" pitchFamily="18" charset="0"/>
                              </a:rPr>
                              <m:t>+</m:t>
                            </m:r>
                            <m:f>
                              <m:fPr>
                                <m:ctrlPr>
                                  <a:rPr lang="en-US" altLang="zh-CN" sz="2400" b="1" i="1" smtClean="0">
                                    <a:highlight>
                                      <a:srgbClr val="FFFF00"/>
                                    </a:highlight>
                                    <a:latin typeface="Cambria Math" panose="02040503050406030204" pitchFamily="18" charset="0"/>
                                  </a:rPr>
                                </m:ctrlPr>
                              </m:fPr>
                              <m:num>
                                <m:sSubSup>
                                  <m:sSubSupPr>
                                    <m:ctrlPr>
                                      <a:rPr lang="en-US" altLang="zh-CN" sz="2400" b="1" i="1" smtClean="0">
                                        <a:highlight>
                                          <a:srgbClr val="FFFF00"/>
                                        </a:highlight>
                                        <a:latin typeface="Cambria Math" panose="02040503050406030204" pitchFamily="18" charset="0"/>
                                      </a:rPr>
                                    </m:ctrlPr>
                                  </m:sSubSupPr>
                                  <m:e>
                                    <m:r>
                                      <a:rPr lang="en-US" altLang="zh-CN" sz="2400" b="1" i="1" smtClean="0">
                                        <a:highlight>
                                          <a:srgbClr val="FFFF00"/>
                                        </a:highlight>
                                        <a:latin typeface="Cambria Math" panose="02040503050406030204" pitchFamily="18" charset="0"/>
                                      </a:rPr>
                                      <m:t>𝒔</m:t>
                                    </m:r>
                                  </m:e>
                                  <m:sub>
                                    <m:r>
                                      <a:rPr lang="en-US" altLang="zh-CN" sz="2400" b="1" i="1" smtClean="0">
                                        <a:highlight>
                                          <a:srgbClr val="FFFF00"/>
                                        </a:highlight>
                                        <a:latin typeface="Cambria Math" panose="02040503050406030204" pitchFamily="18" charset="0"/>
                                      </a:rPr>
                                      <m:t>𝒚</m:t>
                                    </m:r>
                                  </m:sub>
                                  <m:sup>
                                    <m:r>
                                      <a:rPr lang="en-US" altLang="zh-CN" sz="2400" b="1" i="1" smtClean="0">
                                        <a:highlight>
                                          <a:srgbClr val="FFFF00"/>
                                        </a:highlight>
                                        <a:latin typeface="Cambria Math" panose="02040503050406030204" pitchFamily="18" charset="0"/>
                                      </a:rPr>
                                      <m:t>𝟐</m:t>
                                    </m:r>
                                  </m:sup>
                                </m:sSubSup>
                              </m:num>
                              <m:den>
                                <m:sSub>
                                  <m:sSubPr>
                                    <m:ctrlPr>
                                      <a:rPr lang="en-US" altLang="zh-CN" sz="2400" b="1" i="1" smtClean="0">
                                        <a:highlight>
                                          <a:srgbClr val="FFFF00"/>
                                        </a:highlight>
                                        <a:latin typeface="Cambria Math" panose="02040503050406030204" pitchFamily="18" charset="0"/>
                                      </a:rPr>
                                    </m:ctrlPr>
                                  </m:sSubPr>
                                  <m:e>
                                    <m:r>
                                      <a:rPr lang="en-US" altLang="zh-CN" sz="2400" b="1" i="1" smtClean="0">
                                        <a:highlight>
                                          <a:srgbClr val="FFFF00"/>
                                        </a:highlight>
                                        <a:latin typeface="Cambria Math" panose="02040503050406030204" pitchFamily="18" charset="0"/>
                                      </a:rPr>
                                      <m:t>𝒏</m:t>
                                    </m:r>
                                  </m:e>
                                  <m:sub>
                                    <m:r>
                                      <a:rPr lang="en-US" altLang="zh-CN" sz="2400" b="1" i="1" smtClean="0">
                                        <a:highlight>
                                          <a:srgbClr val="FFFF00"/>
                                        </a:highlight>
                                        <a:latin typeface="Cambria Math" panose="02040503050406030204" pitchFamily="18" charset="0"/>
                                      </a:rPr>
                                      <m:t>𝒚</m:t>
                                    </m:r>
                                  </m:sub>
                                </m:sSub>
                              </m:den>
                            </m:f>
                          </m:e>
                        </m:rad>
                      </m:den>
                    </m:f>
                  </m:oMath>
                </a14:m>
                <a:endParaRPr lang="en-US" altLang="zh-CN" sz="2400" b="1" dirty="0">
                  <a:highlight>
                    <a:srgbClr val="FFFF00"/>
                  </a:highlight>
                </a:endParaRPr>
              </a:p>
              <a:p>
                <a:endParaRPr lang="en-US" altLang="zh-CN" sz="2400" b="1" dirty="0">
                  <a:highlight>
                    <a:srgbClr val="FFFF00"/>
                  </a:highlight>
                </a:endParaRPr>
              </a:p>
              <a:p>
                <a:r>
                  <a:rPr lang="en-US" altLang="zh-CN" sz="2400" b="1" dirty="0">
                    <a:highlight>
                      <a:srgbClr val="FFFF00"/>
                    </a:highlight>
                  </a:rPr>
                  <a:t>the sample size </a:t>
                </a:r>
                <a14:m>
                  <m:oMath xmlns:m="http://schemas.openxmlformats.org/officeDocument/2006/math">
                    <m:r>
                      <a:rPr lang="en-US" altLang="zh-CN" sz="2400" b="1" i="1" smtClean="0">
                        <a:highlight>
                          <a:srgbClr val="FFFF00"/>
                        </a:highlight>
                        <a:latin typeface="Cambria Math" panose="02040503050406030204" pitchFamily="18" charset="0"/>
                      </a:rPr>
                      <m:t>𝒏</m:t>
                    </m:r>
                    <m:r>
                      <a:rPr lang="en-US" altLang="zh-CN" sz="2400" b="1" i="1" smtClean="0">
                        <a:highlight>
                          <a:srgbClr val="FFFF00"/>
                        </a:highlight>
                        <a:latin typeface="Cambria Math" panose="02040503050406030204" pitchFamily="18" charset="0"/>
                        <a:ea typeface="Cambria Math" panose="02040503050406030204" pitchFamily="18" charset="0"/>
                      </a:rPr>
                      <m:t>≥</m:t>
                    </m:r>
                    <m:r>
                      <a:rPr lang="en-US" altLang="zh-CN" sz="2400" b="1" i="1" smtClean="0">
                        <a:highlight>
                          <a:srgbClr val="FFFF00"/>
                        </a:highlight>
                        <a:latin typeface="Cambria Math" panose="02040503050406030204" pitchFamily="18" charset="0"/>
                        <a:ea typeface="Cambria Math" panose="02040503050406030204" pitchFamily="18" charset="0"/>
                      </a:rPr>
                      <m:t>𝟑𝟎</m:t>
                    </m:r>
                  </m:oMath>
                </a14:m>
                <a:r>
                  <a:rPr lang="en-US" altLang="zh-CN" sz="2400" b="1" dirty="0">
                    <a:highlight>
                      <a:srgbClr val="FFFF00"/>
                    </a:highlight>
                  </a:rPr>
                  <a:t> for both samples</a:t>
                </a:r>
              </a:p>
              <a:p>
                <a:endParaRPr lang="en-US" altLang="zh-CN" sz="2400" b="1" dirty="0">
                  <a:highlight>
                    <a:srgbClr val="FFFF00"/>
                  </a:highlight>
                </a:endParaRPr>
              </a:p>
              <a:p>
                <a:endParaRPr lang="en-US" altLang="zh-CN" sz="2400" b="1" dirty="0">
                  <a:highlight>
                    <a:srgbClr val="FFFF00"/>
                  </a:highlight>
                </a:endParaRPr>
              </a:p>
              <a:p>
                <a:r>
                  <a:rPr lang="en-US" altLang="zh-CN" sz="2400" b="1" dirty="0">
                    <a:highlight>
                      <a:srgbClr val="FFFF00"/>
                    </a:highlight>
                  </a:rPr>
                  <a:t>	</a:t>
                </a:r>
              </a:p>
            </p:txBody>
          </p:sp>
        </mc:Choice>
        <mc:Fallback xmlns="">
          <p:sp>
            <p:nvSpPr>
              <p:cNvPr id="2" name="文本框 1">
                <a:extLst>
                  <a:ext uri="{FF2B5EF4-FFF2-40B4-BE49-F238E27FC236}">
                    <a16:creationId xmlns:a16="http://schemas.microsoft.com/office/drawing/2014/main" id="{50AF5605-CC71-5267-4F67-1D501D78C277}"/>
                  </a:ext>
                </a:extLst>
              </p:cNvPr>
              <p:cNvSpPr txBox="1">
                <a:spLocks noRot="1" noChangeAspect="1" noMove="1" noResize="1" noEditPoints="1" noAdjustHandles="1" noChangeArrowheads="1" noChangeShapeType="1" noTextEdit="1"/>
              </p:cNvSpPr>
              <p:nvPr/>
            </p:nvSpPr>
            <p:spPr>
              <a:xfrm>
                <a:off x="304912" y="1143060"/>
                <a:ext cx="8229384" cy="5463355"/>
              </a:xfrm>
              <a:prstGeom prst="rect">
                <a:avLst/>
              </a:prstGeom>
              <a:blipFill>
                <a:blip r:embed="rId2"/>
                <a:stretch>
                  <a:fillRect l="-11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57969812"/>
      </p:ext>
    </p:extLst>
  </p:cSld>
  <p:clrMapOvr>
    <a:masterClrMapping/>
  </p:clrMapOvr>
  <p:transition advTm="31504"/>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74131F5-C0A2-4D12-B439-D3354BABB422}"/>
              </a:ext>
            </a:extLst>
          </p:cNvPr>
          <p:cNvPicPr>
            <a:picLocks noChangeAspect="1"/>
          </p:cNvPicPr>
          <p:nvPr/>
        </p:nvPicPr>
        <p:blipFill>
          <a:blip r:embed="rId2"/>
          <a:stretch>
            <a:fillRect/>
          </a:stretch>
        </p:blipFill>
        <p:spPr>
          <a:xfrm>
            <a:off x="381110" y="381080"/>
            <a:ext cx="7436417" cy="2285940"/>
          </a:xfrm>
          <a:prstGeom prst="rect">
            <a:avLst/>
          </a:prstGeom>
        </p:spPr>
      </p:pic>
      <p:pic>
        <p:nvPicPr>
          <p:cNvPr id="7" name="图片 6">
            <a:extLst>
              <a:ext uri="{FF2B5EF4-FFF2-40B4-BE49-F238E27FC236}">
                <a16:creationId xmlns:a16="http://schemas.microsoft.com/office/drawing/2014/main" id="{CCB15F74-6B02-48BF-1D63-860D0FCB869A}"/>
              </a:ext>
            </a:extLst>
          </p:cNvPr>
          <p:cNvPicPr>
            <a:picLocks noChangeAspect="1"/>
          </p:cNvPicPr>
          <p:nvPr/>
        </p:nvPicPr>
        <p:blipFill>
          <a:blip r:embed="rId3"/>
          <a:stretch>
            <a:fillRect/>
          </a:stretch>
        </p:blipFill>
        <p:spPr>
          <a:xfrm>
            <a:off x="228714" y="2971812"/>
            <a:ext cx="4616005" cy="3200316"/>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1019634-DE5A-7138-0112-4191A332410C}"/>
                  </a:ext>
                </a:extLst>
              </p:cNvPr>
              <p:cNvSpPr txBox="1"/>
              <p:nvPr/>
            </p:nvSpPr>
            <p:spPr>
              <a:xfrm>
                <a:off x="4814836" y="2971824"/>
                <a:ext cx="3581306" cy="286232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Both population variances are unknown.</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We are testing whether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𝜇</m:t>
                        </m:r>
                      </m:e>
                      <m:sub>
                        <m:r>
                          <a:rPr lang="en-US" altLang="zh-CN" b="0" i="1" smtClean="0">
                            <a:latin typeface="Cambria Math" panose="02040503050406030204" pitchFamily="18" charset="0"/>
                          </a:rPr>
                          <m:t>𝐴</m:t>
                        </m:r>
                      </m:sub>
                    </m:sSub>
                    <m:r>
                      <a:rPr lang="en-US" altLang="zh-CN" i="1" smtClean="0">
                        <a:latin typeface="Cambria Math" panose="02040503050406030204" pitchFamily="18" charset="0"/>
                        <a:ea typeface="Cambria Math" panose="02040503050406030204" pitchFamily="18" charset="0"/>
                      </a:rPr>
                      <m:t>&gt;</m:t>
                    </m:r>
                    <m:sSub>
                      <m:sSubPr>
                        <m:ctrlPr>
                          <a:rPr lang="en-US" altLang="zh-CN" i="1" smtClean="0">
                            <a:latin typeface="Cambria Math" panose="02040503050406030204" pitchFamily="18" charset="0"/>
                            <a:ea typeface="Cambria Math" panose="02040503050406030204" pitchFamily="18" charset="0"/>
                          </a:rPr>
                        </m:ctrlPr>
                      </m:sSubPr>
                      <m:e>
                        <m:r>
                          <a:rPr lang="zh-CN" altLang="en-US" i="1" smtClean="0">
                            <a:latin typeface="Cambria Math" panose="02040503050406030204" pitchFamily="18" charset="0"/>
                            <a:ea typeface="Cambria Math" panose="02040503050406030204" pitchFamily="18" charset="0"/>
                          </a:rPr>
                          <m:t>𝜇</m:t>
                        </m:r>
                      </m:e>
                      <m:sub>
                        <m:r>
                          <a:rPr lang="en-US" altLang="zh-CN" b="0" i="1" smtClean="0">
                            <a:latin typeface="Cambria Math" panose="02040503050406030204" pitchFamily="18" charset="0"/>
                            <a:ea typeface="Cambria Math" panose="02040503050406030204" pitchFamily="18" charset="0"/>
                          </a:rPr>
                          <m:t>𝐶</m:t>
                        </m:r>
                      </m:sub>
                    </m:sSub>
                  </m:oMath>
                </a14:m>
                <a:r>
                  <a:rPr lang="zh-CN" altLang="en-US" dirty="0"/>
                  <a:t> </a:t>
                </a:r>
                <a:r>
                  <a:rPr lang="en-US" altLang="zh-CN" dirty="0"/>
                  <a:t>or not</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So </a:t>
                </a:r>
              </a:p>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𝜇</m:t>
                          </m:r>
                        </m:e>
                        <m:sub>
                          <m:r>
                            <a:rPr lang="en-US" altLang="zh-CN" b="0" i="1" smtClean="0">
                              <a:latin typeface="Cambria Math" panose="02040503050406030204" pitchFamily="18" charset="0"/>
                            </a:rPr>
                            <m:t>𝐴</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𝜇</m:t>
                          </m:r>
                        </m:e>
                        <m:sub>
                          <m:r>
                            <a:rPr lang="en-US" altLang="zh-CN" b="0" i="1" smtClean="0">
                              <a:latin typeface="Cambria Math" panose="02040503050406030204" pitchFamily="18" charset="0"/>
                              <a:ea typeface="Cambria Math" panose="02040503050406030204" pitchFamily="18" charset="0"/>
                            </a:rPr>
                            <m:t>𝐶</m:t>
                          </m:r>
                        </m:sub>
                      </m:sSub>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𝑜𝑟</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 </m:t>
                          </m:r>
                          <m:r>
                            <a:rPr lang="zh-CN" altLang="en-US" i="1">
                              <a:latin typeface="Cambria Math" panose="02040503050406030204" pitchFamily="18" charset="0"/>
                            </a:rPr>
                            <m:t>𝜇</m:t>
                          </m:r>
                        </m:e>
                        <m:sub>
                          <m:r>
                            <a:rPr lang="en-US" altLang="zh-CN" i="1">
                              <a:latin typeface="Cambria Math" panose="02040503050406030204" pitchFamily="18" charset="0"/>
                            </a:rPr>
                            <m:t>𝐴</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𝜇</m:t>
                          </m:r>
                        </m:e>
                        <m:sub>
                          <m:r>
                            <a:rPr lang="en-US" altLang="zh-CN" i="1">
                              <a:latin typeface="Cambria Math" panose="02040503050406030204" pitchFamily="18" charset="0"/>
                              <a:ea typeface="Cambria Math" panose="02040503050406030204" pitchFamily="18" charset="0"/>
                            </a:rPr>
                            <m:t>𝐶</m:t>
                          </m:r>
                        </m:sub>
                      </m:sSub>
                      <m:r>
                        <a:rPr lang="en-US" altLang="zh-CN" b="0" i="1" smtClean="0">
                          <a:latin typeface="Cambria Math" panose="02040503050406030204" pitchFamily="18" charset="0"/>
                          <a:ea typeface="Cambria Math" panose="02040503050406030204" pitchFamily="18" charset="0"/>
                        </a:rPr>
                        <m:t>=0</m:t>
                      </m:r>
                    </m:oMath>
                  </m:oMathPara>
                </a14:m>
                <a:endParaRPr lang="en-US" altLang="zh-CN" b="0" i="1" dirty="0">
                  <a:latin typeface="Cambria Math" panose="02040503050406030204" pitchFamily="18" charset="0"/>
                  <a:ea typeface="Cambria Math" panose="02040503050406030204" pitchFamily="18" charset="0"/>
                </a:endParaRPr>
              </a:p>
              <a:p>
                <a:r>
                  <a:rPr lang="en-US" altLang="zh-CN" dirty="0"/>
                  <a: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𝜇</m:t>
                        </m:r>
                      </m:e>
                      <m:sub>
                        <m:r>
                          <a:rPr lang="en-US" altLang="zh-CN" b="0" i="1" smtClean="0">
                            <a:latin typeface="Cambria Math" panose="02040503050406030204" pitchFamily="18" charset="0"/>
                          </a:rPr>
                          <m:t>𝐴</m:t>
                        </m:r>
                      </m:sub>
                    </m:sSub>
                    <m:r>
                      <a:rPr lang="en-US" altLang="zh-CN" i="1" smtClean="0">
                        <a:latin typeface="Cambria Math" panose="02040503050406030204" pitchFamily="18" charset="0"/>
                        <a:ea typeface="Cambria Math" panose="02040503050406030204" pitchFamily="18" charset="0"/>
                      </a:rPr>
                      <m:t>&gt;</m:t>
                    </m:r>
                    <m:sSub>
                      <m:sSubPr>
                        <m:ctrlPr>
                          <a:rPr lang="en-US" altLang="zh-CN" i="1" smtClean="0">
                            <a:latin typeface="Cambria Math" panose="02040503050406030204" pitchFamily="18" charset="0"/>
                            <a:ea typeface="Cambria Math" panose="02040503050406030204" pitchFamily="18" charset="0"/>
                          </a:rPr>
                        </m:ctrlPr>
                      </m:sSubPr>
                      <m:e>
                        <m:r>
                          <a:rPr lang="zh-CN" altLang="en-US" i="1" smtClean="0">
                            <a:latin typeface="Cambria Math" panose="02040503050406030204" pitchFamily="18" charset="0"/>
                            <a:ea typeface="Cambria Math" panose="02040503050406030204" pitchFamily="18" charset="0"/>
                          </a:rPr>
                          <m:t>𝜇</m:t>
                        </m:r>
                      </m:e>
                      <m:sub>
                        <m:r>
                          <a:rPr lang="en-US" altLang="zh-CN" b="0" i="1" smtClean="0">
                            <a:latin typeface="Cambria Math" panose="02040503050406030204" pitchFamily="18" charset="0"/>
                            <a:ea typeface="Cambria Math" panose="02040503050406030204" pitchFamily="18" charset="0"/>
                          </a:rPr>
                          <m:t>𝐶</m:t>
                        </m:r>
                      </m:sub>
                    </m:sSub>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𝑜𝑟</m:t>
                    </m:r>
                    <m:r>
                      <a:rPr lang="en-US" altLang="zh-CN" b="0" i="1" smtClean="0">
                        <a:latin typeface="Cambria Math" panose="02040503050406030204" pitchFamily="18" charset="0"/>
                        <a:ea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 </m:t>
                        </m:r>
                        <m:r>
                          <a:rPr lang="zh-CN" altLang="en-US" i="1">
                            <a:latin typeface="Cambria Math" panose="02040503050406030204" pitchFamily="18" charset="0"/>
                          </a:rPr>
                          <m:t>𝜇</m:t>
                        </m:r>
                      </m:e>
                      <m:sub>
                        <m:r>
                          <a:rPr lang="en-US" altLang="zh-CN" i="1">
                            <a:latin typeface="Cambria Math" panose="02040503050406030204" pitchFamily="18" charset="0"/>
                          </a:rPr>
                          <m:t>𝐴</m:t>
                        </m:r>
                      </m:sub>
                    </m:sSub>
                    <m:r>
                      <a:rPr lang="en-US" altLang="zh-CN" i="1">
                        <a:latin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𝜇</m:t>
                        </m:r>
                      </m:e>
                      <m:sub>
                        <m:r>
                          <a:rPr lang="en-US" altLang="zh-CN" i="1">
                            <a:latin typeface="Cambria Math" panose="02040503050406030204" pitchFamily="18" charset="0"/>
                            <a:ea typeface="Cambria Math" panose="02040503050406030204" pitchFamily="18" charset="0"/>
                          </a:rPr>
                          <m:t>𝐶</m:t>
                        </m:r>
                      </m:sub>
                    </m:sSub>
                    <m:r>
                      <a:rPr lang="en-US" altLang="zh-CN" i="1" smtClean="0">
                        <a:latin typeface="Cambria Math" panose="02040503050406030204" pitchFamily="18" charset="0"/>
                        <a:ea typeface="Cambria Math" panose="02040503050406030204" pitchFamily="18" charset="0"/>
                      </a:rPr>
                      <m:t>&gt;</m:t>
                    </m:r>
                    <m:r>
                      <a:rPr lang="en-US" altLang="zh-CN" b="0" i="1" smtClean="0">
                        <a:latin typeface="Cambria Math" panose="02040503050406030204" pitchFamily="18" charset="0"/>
                        <a:ea typeface="Cambria Math" panose="02040503050406030204" pitchFamily="18" charset="0"/>
                      </a:rPr>
                      <m:t>0</m:t>
                    </m:r>
                  </m:oMath>
                </a14:m>
                <a:endParaRPr lang="en-US" altLang="zh-CN" i="1" dirty="0">
                  <a:latin typeface="Cambria Math" panose="02040503050406030204" pitchFamily="18" charset="0"/>
                  <a:ea typeface="Cambria Math" panose="02040503050406030204" pitchFamily="18" charset="0"/>
                </a:endParaRPr>
              </a:p>
              <a:p>
                <a:r>
                  <a:rPr lang="en-US" altLang="zh-CN" dirty="0"/>
                  <a:t>	</a:t>
                </a:r>
                <a:endParaRPr lang="zh-CN" altLang="en-US" dirty="0"/>
              </a:p>
            </p:txBody>
          </p:sp>
        </mc:Choice>
        <mc:Fallback xmlns="">
          <p:sp>
            <p:nvSpPr>
              <p:cNvPr id="9" name="文本框 8">
                <a:extLst>
                  <a:ext uri="{FF2B5EF4-FFF2-40B4-BE49-F238E27FC236}">
                    <a16:creationId xmlns:a16="http://schemas.microsoft.com/office/drawing/2014/main" id="{F1019634-DE5A-7138-0112-4191A332410C}"/>
                  </a:ext>
                </a:extLst>
              </p:cNvPr>
              <p:cNvSpPr txBox="1">
                <a:spLocks noRot="1" noChangeAspect="1" noMove="1" noResize="1" noEditPoints="1" noAdjustHandles="1" noChangeArrowheads="1" noChangeShapeType="1" noTextEdit="1"/>
              </p:cNvSpPr>
              <p:nvPr/>
            </p:nvSpPr>
            <p:spPr>
              <a:xfrm>
                <a:off x="4814836" y="2971824"/>
                <a:ext cx="3581306" cy="2862322"/>
              </a:xfrm>
              <a:prstGeom prst="rect">
                <a:avLst/>
              </a:prstGeom>
              <a:blipFill>
                <a:blip r:embed="rId4"/>
                <a:stretch>
                  <a:fillRect l="-1193" t="-1279" r="-6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04318225"/>
      </p:ext>
    </p:extLst>
  </p:cSld>
  <p:clrMapOvr>
    <a:masterClrMapping/>
  </p:clrMapOvr>
  <p:transition advTm="31504"/>
</p:sld>
</file>

<file path=ppt/tags/tag1.xml><?xml version="1.0" encoding="utf-8"?>
<p:tagLst xmlns:a="http://schemas.openxmlformats.org/drawingml/2006/main" xmlns:r="http://schemas.openxmlformats.org/officeDocument/2006/relationships" xmlns:p="http://schemas.openxmlformats.org/presentationml/2006/main">
  <p:tag name="ARTICULATE_SLIDE_GUID" val="dfda0dee-c915-441d-b68c-f69e97c01754"/>
</p:tagLst>
</file>

<file path=ppt/tags/tag2.xml><?xml version="1.0" encoding="utf-8"?>
<p:tagLst xmlns:a="http://schemas.openxmlformats.org/drawingml/2006/main" xmlns:r="http://schemas.openxmlformats.org/officeDocument/2006/relationships" xmlns:p="http://schemas.openxmlformats.org/presentationml/2006/main">
  <p:tag name="ARTICULATE_SLIDE_GUID" val="dfda0dee-c915-441d-b68c-f69e97c01754"/>
</p:tagLst>
</file>

<file path=ppt/tags/tag3.xml><?xml version="1.0" encoding="utf-8"?>
<p:tagLst xmlns:a="http://schemas.openxmlformats.org/drawingml/2006/main" xmlns:r="http://schemas.openxmlformats.org/officeDocument/2006/relationships" xmlns:p="http://schemas.openxmlformats.org/presentationml/2006/main">
  <p:tag name="ARTICULATE_SLIDE_GUID" val="dfda0dee-c915-441d-b68c-f69e97c01754"/>
</p:tagLst>
</file>

<file path=ppt/tags/tag4.xml><?xml version="1.0" encoding="utf-8"?>
<p:tagLst xmlns:a="http://schemas.openxmlformats.org/drawingml/2006/main" xmlns:r="http://schemas.openxmlformats.org/officeDocument/2006/relationships" xmlns:p="http://schemas.openxmlformats.org/presentationml/2006/main">
  <p:tag name="ARTICULATE_SLIDE_GUID" val="dfda0dee-c915-441d-b68c-f69e97c01754"/>
</p:tagLst>
</file>

<file path=ppt/tags/tag5.xml><?xml version="1.0" encoding="utf-8"?>
<p:tagLst xmlns:a="http://schemas.openxmlformats.org/drawingml/2006/main" xmlns:r="http://schemas.openxmlformats.org/officeDocument/2006/relationships" xmlns:p="http://schemas.openxmlformats.org/presentationml/2006/main">
  <p:tag name="ARTICULATE_SLIDE_GUID" val="dfda0dee-c915-441d-b68c-f69e97c01754"/>
</p:tagLst>
</file>

<file path=ppt/tags/tag6.xml><?xml version="1.0" encoding="utf-8"?>
<p:tagLst xmlns:a="http://schemas.openxmlformats.org/drawingml/2006/main" xmlns:r="http://schemas.openxmlformats.org/officeDocument/2006/relationships" xmlns:p="http://schemas.openxmlformats.org/presentationml/2006/main">
  <p:tag name="ARTICULATE_SLIDE_GUID" val="dfda0dee-c915-441d-b68c-f69e97c01754"/>
</p:tagLst>
</file>

<file path=ppt/tags/tag7.xml><?xml version="1.0" encoding="utf-8"?>
<p:tagLst xmlns:a="http://schemas.openxmlformats.org/drawingml/2006/main" xmlns:r="http://schemas.openxmlformats.org/officeDocument/2006/relationships" xmlns:p="http://schemas.openxmlformats.org/presentationml/2006/main">
  <p:tag name="ARTICULATE_SLIDE_GUID" val="dfda0dee-c915-441d-b68c-f69e97c01754"/>
</p:tagLst>
</file>

<file path=ppt/tags/tag8.xml><?xml version="1.0" encoding="utf-8"?>
<p:tagLst xmlns:a="http://schemas.openxmlformats.org/drawingml/2006/main" xmlns:r="http://schemas.openxmlformats.org/officeDocument/2006/relationships" xmlns:p="http://schemas.openxmlformats.org/presentationml/2006/main">
  <p:tag name="ARTICULATE_SLIDE_GUID" val="dfda0dee-c915-441d-b68c-f69e97c01754"/>
</p:tagLst>
</file>

<file path=ppt/theme/theme1.xml><?xml version="1.0" encoding="utf-8"?>
<a:theme xmlns:a="http://schemas.openxmlformats.org/drawingml/2006/main" name="McKBAlgP8">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McKBAlgP8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cKBAlgP8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cKBAlgP8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cKBAlgP8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cKBAlgP8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cKBAlgP8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cKBAlgP8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cKBAlgP8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cKBAlgP8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cKBAlgP8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cKBAlgP8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cKBAlgP8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McKBAlgP8</Template>
  <TotalTime>2806</TotalTime>
  <Words>1369</Words>
  <Application>Microsoft Office PowerPoint</Application>
  <PresentationFormat>全屏显示(4:3)</PresentationFormat>
  <Paragraphs>154</Paragraphs>
  <Slides>36</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36</vt:i4>
      </vt:variant>
    </vt:vector>
  </HeadingPairs>
  <TitlesOfParts>
    <vt:vector size="42" baseType="lpstr">
      <vt:lpstr>UniversLTStd-BoldCn</vt:lpstr>
      <vt:lpstr>等线</vt:lpstr>
      <vt:lpstr>Arial</vt:lpstr>
      <vt:lpstr>Cambria Math</vt:lpstr>
      <vt:lpstr>Wingdings</vt:lpstr>
      <vt:lpstr>McKBAlgP8</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gchaudhari</dc:creator>
  <cp:lastModifiedBy>Allen li</cp:lastModifiedBy>
  <cp:revision>735</cp:revision>
  <dcterms:created xsi:type="dcterms:W3CDTF">2010-10-18T10:39:00Z</dcterms:created>
  <dcterms:modified xsi:type="dcterms:W3CDTF">2022-12-11T13:28:52Z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2052-11.1.0.10000</vt:lpwstr>
  </property>
</Properties>
</file>